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4" r:id="rId2"/>
  </p:sldMasterIdLst>
  <p:notesMasterIdLst>
    <p:notesMasterId r:id="rId19"/>
  </p:notesMasterIdLst>
  <p:sldIdLst>
    <p:sldId id="256" r:id="rId3"/>
    <p:sldId id="271" r:id="rId4"/>
    <p:sldId id="267" r:id="rId5"/>
    <p:sldId id="268" r:id="rId6"/>
    <p:sldId id="269" r:id="rId7"/>
    <p:sldId id="259" r:id="rId8"/>
    <p:sldId id="260" r:id="rId9"/>
    <p:sldId id="257" r:id="rId10"/>
    <p:sldId id="272" r:id="rId11"/>
    <p:sldId id="261" r:id="rId12"/>
    <p:sldId id="264" r:id="rId13"/>
    <p:sldId id="263" r:id="rId14"/>
    <p:sldId id="265" r:id="rId15"/>
    <p:sldId id="266"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12D4"/>
    <a:srgbClr val="FF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60"/>
  </p:normalViewPr>
  <p:slideViewPr>
    <p:cSldViewPr snapToGrid="0">
      <p:cViewPr varScale="1">
        <p:scale>
          <a:sx n="73" d="100"/>
          <a:sy n="73" d="100"/>
        </p:scale>
        <p:origin x="98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15C043-EEC0-4520-BB49-EE1656514C3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E3B6A8A4-A48E-4D62-957F-B63A5DBD1BB1}">
      <dgm:prSet/>
      <dgm:spPr>
        <a:solidFill>
          <a:srgbClr val="6112D4"/>
        </a:solidFill>
      </dgm:spPr>
      <dgm:t>
        <a:bodyPr/>
        <a:lstStyle/>
        <a:p>
          <a:r>
            <a:rPr lang="en-US" dirty="0"/>
            <a:t>Runtime: </a:t>
          </a:r>
        </a:p>
        <a:p>
          <a:r>
            <a:rPr lang="en-US" dirty="0"/>
            <a:t>100-140 minutes</a:t>
          </a:r>
          <a:endParaRPr lang="en-IN" dirty="0"/>
        </a:p>
      </dgm:t>
    </dgm:pt>
    <dgm:pt modelId="{0427A570-F7AC-4B6B-AFFE-258191730C63}" type="parTrans" cxnId="{37B19EA2-2AFD-4359-9CE3-FEE0C2B035AB}">
      <dgm:prSet/>
      <dgm:spPr/>
      <dgm:t>
        <a:bodyPr/>
        <a:lstStyle/>
        <a:p>
          <a:endParaRPr lang="en-IN"/>
        </a:p>
      </dgm:t>
    </dgm:pt>
    <dgm:pt modelId="{9370FACC-9AD5-4168-8055-2E09C4E907C6}" type="sibTrans" cxnId="{37B19EA2-2AFD-4359-9CE3-FEE0C2B035AB}">
      <dgm:prSet/>
      <dgm:spPr/>
      <dgm:t>
        <a:bodyPr/>
        <a:lstStyle/>
        <a:p>
          <a:endParaRPr lang="en-IN"/>
        </a:p>
      </dgm:t>
    </dgm:pt>
    <dgm:pt modelId="{A39C5748-FACA-4060-9BF5-3754EB4C2591}">
      <dgm:prSet/>
      <dgm:spPr>
        <a:solidFill>
          <a:srgbClr val="FF3B3B">
            <a:alpha val="50000"/>
          </a:srgbClr>
        </a:solidFill>
      </dgm:spPr>
      <dgm:t>
        <a:bodyPr/>
        <a:lstStyle/>
        <a:p>
          <a:r>
            <a:rPr lang="en-US"/>
            <a:t>Certificate Category: </a:t>
          </a:r>
          <a:endParaRPr lang="en-IN"/>
        </a:p>
      </dgm:t>
    </dgm:pt>
    <dgm:pt modelId="{288C7CF5-7A82-4B4D-BB27-5DB629F96E82}" type="parTrans" cxnId="{3DFE36D3-6E2D-498F-81C4-A0D250B8835E}">
      <dgm:prSet/>
      <dgm:spPr/>
      <dgm:t>
        <a:bodyPr/>
        <a:lstStyle/>
        <a:p>
          <a:endParaRPr lang="en-IN"/>
        </a:p>
      </dgm:t>
    </dgm:pt>
    <dgm:pt modelId="{9A751858-3970-4BDC-851B-BF7B1C1F2154}" type="sibTrans" cxnId="{3DFE36D3-6E2D-498F-81C4-A0D250B8835E}">
      <dgm:prSet/>
      <dgm:spPr/>
      <dgm:t>
        <a:bodyPr/>
        <a:lstStyle/>
        <a:p>
          <a:endParaRPr lang="en-IN"/>
        </a:p>
      </dgm:t>
    </dgm:pt>
    <dgm:pt modelId="{DCE0D3BE-CF2B-4266-8D14-FD1E440ABFBC}">
      <dgm:prSet/>
      <dgm:spPr>
        <a:solidFill>
          <a:srgbClr val="FF3B3B">
            <a:alpha val="50000"/>
          </a:srgbClr>
        </a:solidFill>
      </dgm:spPr>
      <dgm:t>
        <a:bodyPr/>
        <a:lstStyle/>
        <a:p>
          <a:r>
            <a:rPr lang="en-US" dirty="0"/>
            <a:t>1. Mature Audience</a:t>
          </a:r>
          <a:endParaRPr lang="en-IN" dirty="0"/>
        </a:p>
      </dgm:t>
    </dgm:pt>
    <dgm:pt modelId="{DABAB45E-20CC-427A-B751-FE2DFA314C82}" type="parTrans" cxnId="{67275DF6-BB00-4E2E-B4AB-36EF1416B5DC}">
      <dgm:prSet/>
      <dgm:spPr/>
      <dgm:t>
        <a:bodyPr/>
        <a:lstStyle/>
        <a:p>
          <a:endParaRPr lang="en-IN"/>
        </a:p>
      </dgm:t>
    </dgm:pt>
    <dgm:pt modelId="{2D867140-19FA-4B92-A4FF-CE0D769334A4}" type="sibTrans" cxnId="{67275DF6-BB00-4E2E-B4AB-36EF1416B5DC}">
      <dgm:prSet/>
      <dgm:spPr/>
      <dgm:t>
        <a:bodyPr/>
        <a:lstStyle/>
        <a:p>
          <a:endParaRPr lang="en-IN"/>
        </a:p>
      </dgm:t>
    </dgm:pt>
    <dgm:pt modelId="{36D08DDF-8457-4D04-ABE8-A90794FB3D1A}">
      <dgm:prSet/>
      <dgm:spPr>
        <a:solidFill>
          <a:srgbClr val="FF3B3B">
            <a:alpha val="50000"/>
          </a:srgbClr>
        </a:solidFill>
      </dgm:spPr>
      <dgm:t>
        <a:bodyPr/>
        <a:lstStyle/>
        <a:p>
          <a:r>
            <a:rPr lang="en-US" dirty="0"/>
            <a:t>2. PG Suggested</a:t>
          </a:r>
          <a:endParaRPr lang="en-IN" dirty="0"/>
        </a:p>
      </dgm:t>
    </dgm:pt>
    <dgm:pt modelId="{67AA9D0F-4C66-4C2E-B348-904B522ECF6C}" type="parTrans" cxnId="{FE0B7CCE-DF59-4653-BDF4-DB9D2FCBC139}">
      <dgm:prSet/>
      <dgm:spPr/>
      <dgm:t>
        <a:bodyPr/>
        <a:lstStyle/>
        <a:p>
          <a:endParaRPr lang="en-IN"/>
        </a:p>
      </dgm:t>
    </dgm:pt>
    <dgm:pt modelId="{3B77A4C8-85ED-42E1-ACA5-63CD1C15933D}" type="sibTrans" cxnId="{FE0B7CCE-DF59-4653-BDF4-DB9D2FCBC139}">
      <dgm:prSet/>
      <dgm:spPr/>
      <dgm:t>
        <a:bodyPr/>
        <a:lstStyle/>
        <a:p>
          <a:endParaRPr lang="en-IN"/>
        </a:p>
      </dgm:t>
    </dgm:pt>
    <dgm:pt modelId="{29062EB7-355A-45F1-9D21-3DE47C7CB446}">
      <dgm:prSet/>
      <dgm:spPr>
        <a:solidFill>
          <a:srgbClr val="00B0F0">
            <a:alpha val="50000"/>
          </a:srgbClr>
        </a:solidFill>
      </dgm:spPr>
      <dgm:t>
        <a:bodyPr/>
        <a:lstStyle/>
        <a:p>
          <a:r>
            <a:rPr lang="en-US"/>
            <a:t>Genre:</a:t>
          </a:r>
          <a:endParaRPr lang="en-IN"/>
        </a:p>
      </dgm:t>
    </dgm:pt>
    <dgm:pt modelId="{710EC371-0D2E-4247-8577-C73A98CBCA8E}" type="parTrans" cxnId="{5DC1ABF6-DBBD-44C9-BF67-CC97A5B6D4B2}">
      <dgm:prSet/>
      <dgm:spPr/>
      <dgm:t>
        <a:bodyPr/>
        <a:lstStyle/>
        <a:p>
          <a:endParaRPr lang="en-IN"/>
        </a:p>
      </dgm:t>
    </dgm:pt>
    <dgm:pt modelId="{44AAB584-BA41-44FC-B94C-462975A766E1}" type="sibTrans" cxnId="{5DC1ABF6-DBBD-44C9-BF67-CC97A5B6D4B2}">
      <dgm:prSet/>
      <dgm:spPr/>
      <dgm:t>
        <a:bodyPr/>
        <a:lstStyle/>
        <a:p>
          <a:endParaRPr lang="en-IN"/>
        </a:p>
      </dgm:t>
    </dgm:pt>
    <dgm:pt modelId="{CCE096B5-1725-49C9-BE0E-C51299C48A68}">
      <dgm:prSet/>
      <dgm:spPr>
        <a:solidFill>
          <a:srgbClr val="00B0F0">
            <a:alpha val="50000"/>
          </a:srgbClr>
        </a:solidFill>
      </dgm:spPr>
      <dgm:t>
        <a:bodyPr/>
        <a:lstStyle/>
        <a:p>
          <a:r>
            <a:rPr lang="en-US"/>
            <a:t>1. Drama</a:t>
          </a:r>
          <a:endParaRPr lang="en-IN"/>
        </a:p>
      </dgm:t>
    </dgm:pt>
    <dgm:pt modelId="{446C5E99-3217-4DA9-8474-1909BADE271A}" type="parTrans" cxnId="{E4BECDDC-A3D3-4F87-9366-75F599E12C55}">
      <dgm:prSet/>
      <dgm:spPr/>
      <dgm:t>
        <a:bodyPr/>
        <a:lstStyle/>
        <a:p>
          <a:endParaRPr lang="en-IN"/>
        </a:p>
      </dgm:t>
    </dgm:pt>
    <dgm:pt modelId="{4B5FFC35-BEA0-4806-9870-198287734849}" type="sibTrans" cxnId="{E4BECDDC-A3D3-4F87-9366-75F599E12C55}">
      <dgm:prSet/>
      <dgm:spPr/>
      <dgm:t>
        <a:bodyPr/>
        <a:lstStyle/>
        <a:p>
          <a:endParaRPr lang="en-IN"/>
        </a:p>
      </dgm:t>
    </dgm:pt>
    <dgm:pt modelId="{31CF50EB-D068-43B1-A44E-F99E23710878}">
      <dgm:prSet/>
      <dgm:spPr>
        <a:solidFill>
          <a:srgbClr val="00B0F0">
            <a:alpha val="50000"/>
          </a:srgbClr>
        </a:solidFill>
      </dgm:spPr>
      <dgm:t>
        <a:bodyPr/>
        <a:lstStyle/>
        <a:p>
          <a:r>
            <a:rPr lang="en-US"/>
            <a:t>2. Comedy</a:t>
          </a:r>
          <a:endParaRPr lang="en-IN"/>
        </a:p>
      </dgm:t>
    </dgm:pt>
    <dgm:pt modelId="{46C6BCA9-55F6-459F-B0A3-5506CA7AAD94}" type="parTrans" cxnId="{2E67ECC6-232D-4893-97E4-0E225E36C225}">
      <dgm:prSet/>
      <dgm:spPr/>
      <dgm:t>
        <a:bodyPr/>
        <a:lstStyle/>
        <a:p>
          <a:endParaRPr lang="en-IN"/>
        </a:p>
      </dgm:t>
    </dgm:pt>
    <dgm:pt modelId="{93DFA59E-04D0-4741-A135-319B137AC186}" type="sibTrans" cxnId="{2E67ECC6-232D-4893-97E4-0E225E36C225}">
      <dgm:prSet/>
      <dgm:spPr/>
      <dgm:t>
        <a:bodyPr/>
        <a:lstStyle/>
        <a:p>
          <a:endParaRPr lang="en-IN"/>
        </a:p>
      </dgm:t>
    </dgm:pt>
    <dgm:pt modelId="{07321EE9-2FC7-48AA-8F05-957DC3558B87}">
      <dgm:prSet/>
      <dgm:spPr>
        <a:solidFill>
          <a:srgbClr val="00B0F0">
            <a:alpha val="50000"/>
          </a:srgbClr>
        </a:solidFill>
      </dgm:spPr>
      <dgm:t>
        <a:bodyPr/>
        <a:lstStyle/>
        <a:p>
          <a:r>
            <a:rPr lang="en-US"/>
            <a:t>3. Crime</a:t>
          </a:r>
          <a:endParaRPr lang="en-IN"/>
        </a:p>
      </dgm:t>
    </dgm:pt>
    <dgm:pt modelId="{2BB2E0A2-9238-43B3-99C7-1E5EFAB3B90C}" type="parTrans" cxnId="{75A4641A-D4F2-4BF6-9202-E43138005915}">
      <dgm:prSet/>
      <dgm:spPr/>
      <dgm:t>
        <a:bodyPr/>
        <a:lstStyle/>
        <a:p>
          <a:endParaRPr lang="en-IN"/>
        </a:p>
      </dgm:t>
    </dgm:pt>
    <dgm:pt modelId="{9956D7C3-7240-4E93-87C4-2DEA5BB42EFA}" type="sibTrans" cxnId="{75A4641A-D4F2-4BF6-9202-E43138005915}">
      <dgm:prSet/>
      <dgm:spPr/>
      <dgm:t>
        <a:bodyPr/>
        <a:lstStyle/>
        <a:p>
          <a:endParaRPr lang="en-IN"/>
        </a:p>
      </dgm:t>
    </dgm:pt>
    <dgm:pt modelId="{16E638BE-DF5F-493E-B8D2-A1F785BC7AEA}" type="pres">
      <dgm:prSet presAssocID="{8815C043-EEC0-4520-BB49-EE1656514C33}" presName="compositeShape" presStyleCnt="0">
        <dgm:presLayoutVars>
          <dgm:chMax val="7"/>
          <dgm:dir/>
          <dgm:resizeHandles val="exact"/>
        </dgm:presLayoutVars>
      </dgm:prSet>
      <dgm:spPr/>
    </dgm:pt>
    <dgm:pt modelId="{138540A4-5A9A-47BD-A582-AFC560A67FD9}" type="pres">
      <dgm:prSet presAssocID="{E3B6A8A4-A48E-4D62-957F-B63A5DBD1BB1}" presName="circ1" presStyleLbl="vennNode1" presStyleIdx="0" presStyleCnt="3"/>
      <dgm:spPr/>
    </dgm:pt>
    <dgm:pt modelId="{D3BE373C-D501-4541-8C2D-5CA532DD731F}" type="pres">
      <dgm:prSet presAssocID="{E3B6A8A4-A48E-4D62-957F-B63A5DBD1BB1}" presName="circ1Tx" presStyleLbl="revTx" presStyleIdx="0" presStyleCnt="0">
        <dgm:presLayoutVars>
          <dgm:chMax val="0"/>
          <dgm:chPref val="0"/>
          <dgm:bulletEnabled val="1"/>
        </dgm:presLayoutVars>
      </dgm:prSet>
      <dgm:spPr/>
    </dgm:pt>
    <dgm:pt modelId="{FFDB046E-1054-434D-94CC-A328914744DB}" type="pres">
      <dgm:prSet presAssocID="{A39C5748-FACA-4060-9BF5-3754EB4C2591}" presName="circ2" presStyleLbl="vennNode1" presStyleIdx="1" presStyleCnt="3"/>
      <dgm:spPr/>
    </dgm:pt>
    <dgm:pt modelId="{333410D4-8D1F-41C5-A436-BEF517D5886F}" type="pres">
      <dgm:prSet presAssocID="{A39C5748-FACA-4060-9BF5-3754EB4C2591}" presName="circ2Tx" presStyleLbl="revTx" presStyleIdx="0" presStyleCnt="0">
        <dgm:presLayoutVars>
          <dgm:chMax val="0"/>
          <dgm:chPref val="0"/>
          <dgm:bulletEnabled val="1"/>
        </dgm:presLayoutVars>
      </dgm:prSet>
      <dgm:spPr/>
    </dgm:pt>
    <dgm:pt modelId="{16058A23-5D5E-4FB8-9E58-46F4016811A3}" type="pres">
      <dgm:prSet presAssocID="{29062EB7-355A-45F1-9D21-3DE47C7CB446}" presName="circ3" presStyleLbl="vennNode1" presStyleIdx="2" presStyleCnt="3"/>
      <dgm:spPr/>
    </dgm:pt>
    <dgm:pt modelId="{74B7690D-0D8C-4E59-9A1E-31E626DCD176}" type="pres">
      <dgm:prSet presAssocID="{29062EB7-355A-45F1-9D21-3DE47C7CB446}" presName="circ3Tx" presStyleLbl="revTx" presStyleIdx="0" presStyleCnt="0">
        <dgm:presLayoutVars>
          <dgm:chMax val="0"/>
          <dgm:chPref val="0"/>
          <dgm:bulletEnabled val="1"/>
        </dgm:presLayoutVars>
      </dgm:prSet>
      <dgm:spPr/>
    </dgm:pt>
  </dgm:ptLst>
  <dgm:cxnLst>
    <dgm:cxn modelId="{8C1B8D18-8A1B-4401-94FD-A5D3E9F6E44A}" type="presOf" srcId="{07321EE9-2FC7-48AA-8F05-957DC3558B87}" destId="{16058A23-5D5E-4FB8-9E58-46F4016811A3}" srcOrd="0" destOrd="3" presId="urn:microsoft.com/office/officeart/2005/8/layout/venn1"/>
    <dgm:cxn modelId="{75A4641A-D4F2-4BF6-9202-E43138005915}" srcId="{29062EB7-355A-45F1-9D21-3DE47C7CB446}" destId="{07321EE9-2FC7-48AA-8F05-957DC3558B87}" srcOrd="2" destOrd="0" parTransId="{2BB2E0A2-9238-43B3-99C7-1E5EFAB3B90C}" sibTransId="{9956D7C3-7240-4E93-87C4-2DEA5BB42EFA}"/>
    <dgm:cxn modelId="{93BEB21F-D891-4045-995D-0A75D2163782}" type="presOf" srcId="{CCE096B5-1725-49C9-BE0E-C51299C48A68}" destId="{16058A23-5D5E-4FB8-9E58-46F4016811A3}" srcOrd="0" destOrd="1" presId="urn:microsoft.com/office/officeart/2005/8/layout/venn1"/>
    <dgm:cxn modelId="{687CF620-ADE6-4BD5-9F56-C1D1680F045B}" type="presOf" srcId="{29062EB7-355A-45F1-9D21-3DE47C7CB446}" destId="{16058A23-5D5E-4FB8-9E58-46F4016811A3}" srcOrd="0" destOrd="0" presId="urn:microsoft.com/office/officeart/2005/8/layout/venn1"/>
    <dgm:cxn modelId="{F137D424-332C-4CEB-BE4C-00319B205E82}" type="presOf" srcId="{CCE096B5-1725-49C9-BE0E-C51299C48A68}" destId="{74B7690D-0D8C-4E59-9A1E-31E626DCD176}" srcOrd="1" destOrd="1" presId="urn:microsoft.com/office/officeart/2005/8/layout/venn1"/>
    <dgm:cxn modelId="{2268AA28-D553-4F36-ACFD-2CAE419EAA3A}" type="presOf" srcId="{A39C5748-FACA-4060-9BF5-3754EB4C2591}" destId="{333410D4-8D1F-41C5-A436-BEF517D5886F}" srcOrd="1" destOrd="0" presId="urn:microsoft.com/office/officeart/2005/8/layout/venn1"/>
    <dgm:cxn modelId="{B91C6276-B3EF-4906-BA26-37A551A6B0EE}" type="presOf" srcId="{E3B6A8A4-A48E-4D62-957F-B63A5DBD1BB1}" destId="{138540A4-5A9A-47BD-A582-AFC560A67FD9}" srcOrd="0" destOrd="0" presId="urn:microsoft.com/office/officeart/2005/8/layout/venn1"/>
    <dgm:cxn modelId="{DB06187E-E877-4406-BB9D-34D338B55112}" type="presOf" srcId="{07321EE9-2FC7-48AA-8F05-957DC3558B87}" destId="{74B7690D-0D8C-4E59-9A1E-31E626DCD176}" srcOrd="1" destOrd="3" presId="urn:microsoft.com/office/officeart/2005/8/layout/venn1"/>
    <dgm:cxn modelId="{3B0E5C88-5BA2-4F8B-A6C6-DCE8AF977D60}" type="presOf" srcId="{31CF50EB-D068-43B1-A44E-F99E23710878}" destId="{16058A23-5D5E-4FB8-9E58-46F4016811A3}" srcOrd="0" destOrd="2" presId="urn:microsoft.com/office/officeart/2005/8/layout/venn1"/>
    <dgm:cxn modelId="{37B19EA2-2AFD-4359-9CE3-FEE0C2B035AB}" srcId="{8815C043-EEC0-4520-BB49-EE1656514C33}" destId="{E3B6A8A4-A48E-4D62-957F-B63A5DBD1BB1}" srcOrd="0" destOrd="0" parTransId="{0427A570-F7AC-4B6B-AFFE-258191730C63}" sibTransId="{9370FACC-9AD5-4168-8055-2E09C4E907C6}"/>
    <dgm:cxn modelId="{FB606AA3-98AC-4B71-803A-D5B2C6AB95D0}" type="presOf" srcId="{29062EB7-355A-45F1-9D21-3DE47C7CB446}" destId="{74B7690D-0D8C-4E59-9A1E-31E626DCD176}" srcOrd="1" destOrd="0" presId="urn:microsoft.com/office/officeart/2005/8/layout/venn1"/>
    <dgm:cxn modelId="{9AA525A8-8624-4C7E-A0AB-499279910F85}" type="presOf" srcId="{E3B6A8A4-A48E-4D62-957F-B63A5DBD1BB1}" destId="{D3BE373C-D501-4541-8C2D-5CA532DD731F}" srcOrd="1" destOrd="0" presId="urn:microsoft.com/office/officeart/2005/8/layout/venn1"/>
    <dgm:cxn modelId="{8FD791A9-1104-4817-91C5-6D348AAA6A79}" type="presOf" srcId="{36D08DDF-8457-4D04-ABE8-A90794FB3D1A}" destId="{FFDB046E-1054-434D-94CC-A328914744DB}" srcOrd="0" destOrd="2" presId="urn:microsoft.com/office/officeart/2005/8/layout/venn1"/>
    <dgm:cxn modelId="{E504F4A9-7850-40C7-8BBD-4BDCA1DA8F74}" type="presOf" srcId="{36D08DDF-8457-4D04-ABE8-A90794FB3D1A}" destId="{333410D4-8D1F-41C5-A436-BEF517D5886F}" srcOrd="1" destOrd="2" presId="urn:microsoft.com/office/officeart/2005/8/layout/venn1"/>
    <dgm:cxn modelId="{5F2FD9AF-8458-4E56-AC06-28EAA1FB4E84}" type="presOf" srcId="{8815C043-EEC0-4520-BB49-EE1656514C33}" destId="{16E638BE-DF5F-493E-B8D2-A1F785BC7AEA}" srcOrd="0" destOrd="0" presId="urn:microsoft.com/office/officeart/2005/8/layout/venn1"/>
    <dgm:cxn modelId="{D03F21B2-E0E8-4D78-B9A8-B02D1B086C85}" type="presOf" srcId="{A39C5748-FACA-4060-9BF5-3754EB4C2591}" destId="{FFDB046E-1054-434D-94CC-A328914744DB}" srcOrd="0" destOrd="0" presId="urn:microsoft.com/office/officeart/2005/8/layout/venn1"/>
    <dgm:cxn modelId="{52AD94B8-C2AB-462E-B806-0B4242CB8154}" type="presOf" srcId="{DCE0D3BE-CF2B-4266-8D14-FD1E440ABFBC}" destId="{333410D4-8D1F-41C5-A436-BEF517D5886F}" srcOrd="1" destOrd="1" presId="urn:microsoft.com/office/officeart/2005/8/layout/venn1"/>
    <dgm:cxn modelId="{2E67ECC6-232D-4893-97E4-0E225E36C225}" srcId="{29062EB7-355A-45F1-9D21-3DE47C7CB446}" destId="{31CF50EB-D068-43B1-A44E-F99E23710878}" srcOrd="1" destOrd="0" parTransId="{46C6BCA9-55F6-459F-B0A3-5506CA7AAD94}" sibTransId="{93DFA59E-04D0-4741-A135-319B137AC186}"/>
    <dgm:cxn modelId="{FE0B7CCE-DF59-4653-BDF4-DB9D2FCBC139}" srcId="{A39C5748-FACA-4060-9BF5-3754EB4C2591}" destId="{36D08DDF-8457-4D04-ABE8-A90794FB3D1A}" srcOrd="1" destOrd="0" parTransId="{67AA9D0F-4C66-4C2E-B348-904B522ECF6C}" sibTransId="{3B77A4C8-85ED-42E1-ACA5-63CD1C15933D}"/>
    <dgm:cxn modelId="{3DFE36D3-6E2D-498F-81C4-A0D250B8835E}" srcId="{8815C043-EEC0-4520-BB49-EE1656514C33}" destId="{A39C5748-FACA-4060-9BF5-3754EB4C2591}" srcOrd="1" destOrd="0" parTransId="{288C7CF5-7A82-4B4D-BB27-5DB629F96E82}" sibTransId="{9A751858-3970-4BDC-851B-BF7B1C1F2154}"/>
    <dgm:cxn modelId="{E4BECDDC-A3D3-4F87-9366-75F599E12C55}" srcId="{29062EB7-355A-45F1-9D21-3DE47C7CB446}" destId="{CCE096B5-1725-49C9-BE0E-C51299C48A68}" srcOrd="0" destOrd="0" parTransId="{446C5E99-3217-4DA9-8474-1909BADE271A}" sibTransId="{4B5FFC35-BEA0-4806-9870-198287734849}"/>
    <dgm:cxn modelId="{97BB89E4-FA82-4D6B-A19A-B304D4F70DEE}" type="presOf" srcId="{DCE0D3BE-CF2B-4266-8D14-FD1E440ABFBC}" destId="{FFDB046E-1054-434D-94CC-A328914744DB}" srcOrd="0" destOrd="1" presId="urn:microsoft.com/office/officeart/2005/8/layout/venn1"/>
    <dgm:cxn modelId="{0E276CED-F59F-497C-B036-6349320B1871}" type="presOf" srcId="{31CF50EB-D068-43B1-A44E-F99E23710878}" destId="{74B7690D-0D8C-4E59-9A1E-31E626DCD176}" srcOrd="1" destOrd="2" presId="urn:microsoft.com/office/officeart/2005/8/layout/venn1"/>
    <dgm:cxn modelId="{67275DF6-BB00-4E2E-B4AB-36EF1416B5DC}" srcId="{A39C5748-FACA-4060-9BF5-3754EB4C2591}" destId="{DCE0D3BE-CF2B-4266-8D14-FD1E440ABFBC}" srcOrd="0" destOrd="0" parTransId="{DABAB45E-20CC-427A-B751-FE2DFA314C82}" sibTransId="{2D867140-19FA-4B92-A4FF-CE0D769334A4}"/>
    <dgm:cxn modelId="{5DC1ABF6-DBBD-44C9-BF67-CC97A5B6D4B2}" srcId="{8815C043-EEC0-4520-BB49-EE1656514C33}" destId="{29062EB7-355A-45F1-9D21-3DE47C7CB446}" srcOrd="2" destOrd="0" parTransId="{710EC371-0D2E-4247-8577-C73A98CBCA8E}" sibTransId="{44AAB584-BA41-44FC-B94C-462975A766E1}"/>
    <dgm:cxn modelId="{9256A17A-7DFA-4ACD-A7D0-AF5E85DAC161}" type="presParOf" srcId="{16E638BE-DF5F-493E-B8D2-A1F785BC7AEA}" destId="{138540A4-5A9A-47BD-A582-AFC560A67FD9}" srcOrd="0" destOrd="0" presId="urn:microsoft.com/office/officeart/2005/8/layout/venn1"/>
    <dgm:cxn modelId="{0411BAB8-0A86-426D-B798-95897DAD4B66}" type="presParOf" srcId="{16E638BE-DF5F-493E-B8D2-A1F785BC7AEA}" destId="{D3BE373C-D501-4541-8C2D-5CA532DD731F}" srcOrd="1" destOrd="0" presId="urn:microsoft.com/office/officeart/2005/8/layout/venn1"/>
    <dgm:cxn modelId="{78C410AF-18B5-45BF-9372-90A8210CFE7C}" type="presParOf" srcId="{16E638BE-DF5F-493E-B8D2-A1F785BC7AEA}" destId="{FFDB046E-1054-434D-94CC-A328914744DB}" srcOrd="2" destOrd="0" presId="urn:microsoft.com/office/officeart/2005/8/layout/venn1"/>
    <dgm:cxn modelId="{0855B0BC-43BD-436A-93E2-68C326D36D23}" type="presParOf" srcId="{16E638BE-DF5F-493E-B8D2-A1F785BC7AEA}" destId="{333410D4-8D1F-41C5-A436-BEF517D5886F}" srcOrd="3" destOrd="0" presId="urn:microsoft.com/office/officeart/2005/8/layout/venn1"/>
    <dgm:cxn modelId="{1BA29D99-BEA4-4D08-992A-8220418B2FBB}" type="presParOf" srcId="{16E638BE-DF5F-493E-B8D2-A1F785BC7AEA}" destId="{16058A23-5D5E-4FB8-9E58-46F4016811A3}" srcOrd="4" destOrd="0" presId="urn:microsoft.com/office/officeart/2005/8/layout/venn1"/>
    <dgm:cxn modelId="{8F9E76EA-99F5-41CF-B989-DFBFD975527E}" type="presParOf" srcId="{16E638BE-DF5F-493E-B8D2-A1F785BC7AEA}" destId="{74B7690D-0D8C-4E59-9A1E-31E626DCD176}" srcOrd="5" destOrd="0" presId="urn:microsoft.com/office/officeart/2005/8/layout/venn1"/>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540A4-5A9A-47BD-A582-AFC560A67FD9}">
      <dsp:nvSpPr>
        <dsp:cNvPr id="0" name=""/>
        <dsp:cNvSpPr/>
      </dsp:nvSpPr>
      <dsp:spPr>
        <a:xfrm>
          <a:off x="1349128" y="56991"/>
          <a:ext cx="2735592" cy="2735592"/>
        </a:xfrm>
        <a:prstGeom prst="ellipse">
          <a:avLst/>
        </a:prstGeom>
        <a:solidFill>
          <a:srgbClr val="6112D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dirty="0"/>
            <a:t>Runtime: </a:t>
          </a:r>
        </a:p>
        <a:p>
          <a:pPr marL="0" lvl="0" indent="0" algn="ctr" defTabSz="933450">
            <a:lnSpc>
              <a:spcPct val="90000"/>
            </a:lnSpc>
            <a:spcBef>
              <a:spcPct val="0"/>
            </a:spcBef>
            <a:spcAft>
              <a:spcPct val="35000"/>
            </a:spcAft>
            <a:buNone/>
          </a:pPr>
          <a:r>
            <a:rPr lang="en-US" sz="2100" kern="1200" dirty="0"/>
            <a:t>100-140 minutes</a:t>
          </a:r>
          <a:endParaRPr lang="en-IN" sz="2100" kern="1200" dirty="0"/>
        </a:p>
      </dsp:txBody>
      <dsp:txXfrm>
        <a:off x="1713874" y="535720"/>
        <a:ext cx="2006100" cy="1231016"/>
      </dsp:txXfrm>
    </dsp:sp>
    <dsp:sp modelId="{FFDB046E-1054-434D-94CC-A328914744DB}">
      <dsp:nvSpPr>
        <dsp:cNvPr id="0" name=""/>
        <dsp:cNvSpPr/>
      </dsp:nvSpPr>
      <dsp:spPr>
        <a:xfrm>
          <a:off x="2336221" y="1766736"/>
          <a:ext cx="2735592" cy="2735592"/>
        </a:xfrm>
        <a:prstGeom prst="ellipse">
          <a:avLst/>
        </a:prstGeom>
        <a:solidFill>
          <a:srgbClr val="FF3B3B">
            <a:alpha val="50000"/>
          </a:srgb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933450">
            <a:lnSpc>
              <a:spcPct val="90000"/>
            </a:lnSpc>
            <a:spcBef>
              <a:spcPct val="0"/>
            </a:spcBef>
            <a:spcAft>
              <a:spcPct val="35000"/>
            </a:spcAft>
            <a:buNone/>
          </a:pPr>
          <a:r>
            <a:rPr lang="en-US" sz="2100" kern="1200"/>
            <a:t>Certificate Category: </a:t>
          </a:r>
          <a:endParaRPr lang="en-IN" sz="2100" kern="1200"/>
        </a:p>
        <a:p>
          <a:pPr marL="171450" lvl="1" indent="-171450" algn="l" defTabSz="711200">
            <a:lnSpc>
              <a:spcPct val="90000"/>
            </a:lnSpc>
            <a:spcBef>
              <a:spcPct val="0"/>
            </a:spcBef>
            <a:spcAft>
              <a:spcPct val="15000"/>
            </a:spcAft>
            <a:buChar char="•"/>
          </a:pPr>
          <a:r>
            <a:rPr lang="en-US" sz="1600" kern="1200" dirty="0"/>
            <a:t>1. Mature Audience</a:t>
          </a:r>
          <a:endParaRPr lang="en-IN" sz="1600" kern="1200" dirty="0"/>
        </a:p>
        <a:p>
          <a:pPr marL="171450" lvl="1" indent="-171450" algn="l" defTabSz="711200">
            <a:lnSpc>
              <a:spcPct val="90000"/>
            </a:lnSpc>
            <a:spcBef>
              <a:spcPct val="0"/>
            </a:spcBef>
            <a:spcAft>
              <a:spcPct val="15000"/>
            </a:spcAft>
            <a:buChar char="•"/>
          </a:pPr>
          <a:r>
            <a:rPr lang="en-US" sz="1600" kern="1200" dirty="0"/>
            <a:t>2. PG Suggested</a:t>
          </a:r>
          <a:endParaRPr lang="en-IN" sz="1600" kern="1200" dirty="0"/>
        </a:p>
      </dsp:txBody>
      <dsp:txXfrm>
        <a:off x="3172856" y="2473431"/>
        <a:ext cx="1641355" cy="1504575"/>
      </dsp:txXfrm>
    </dsp:sp>
    <dsp:sp modelId="{16058A23-5D5E-4FB8-9E58-46F4016811A3}">
      <dsp:nvSpPr>
        <dsp:cNvPr id="0" name=""/>
        <dsp:cNvSpPr/>
      </dsp:nvSpPr>
      <dsp:spPr>
        <a:xfrm>
          <a:off x="362035" y="1766736"/>
          <a:ext cx="2735592" cy="2735592"/>
        </a:xfrm>
        <a:prstGeom prst="ellipse">
          <a:avLst/>
        </a:prstGeom>
        <a:solidFill>
          <a:srgbClr val="00B0F0">
            <a:alpha val="50000"/>
          </a:srgb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933450">
            <a:lnSpc>
              <a:spcPct val="90000"/>
            </a:lnSpc>
            <a:spcBef>
              <a:spcPct val="0"/>
            </a:spcBef>
            <a:spcAft>
              <a:spcPct val="35000"/>
            </a:spcAft>
            <a:buNone/>
          </a:pPr>
          <a:r>
            <a:rPr lang="en-US" sz="2100" kern="1200"/>
            <a:t>Genre:</a:t>
          </a:r>
          <a:endParaRPr lang="en-IN" sz="2100" kern="1200"/>
        </a:p>
        <a:p>
          <a:pPr marL="171450" lvl="1" indent="-171450" algn="l" defTabSz="711200">
            <a:lnSpc>
              <a:spcPct val="90000"/>
            </a:lnSpc>
            <a:spcBef>
              <a:spcPct val="0"/>
            </a:spcBef>
            <a:spcAft>
              <a:spcPct val="15000"/>
            </a:spcAft>
            <a:buChar char="•"/>
          </a:pPr>
          <a:r>
            <a:rPr lang="en-US" sz="1600" kern="1200"/>
            <a:t>1. Drama</a:t>
          </a:r>
          <a:endParaRPr lang="en-IN" sz="1600" kern="1200"/>
        </a:p>
        <a:p>
          <a:pPr marL="171450" lvl="1" indent="-171450" algn="l" defTabSz="711200">
            <a:lnSpc>
              <a:spcPct val="90000"/>
            </a:lnSpc>
            <a:spcBef>
              <a:spcPct val="0"/>
            </a:spcBef>
            <a:spcAft>
              <a:spcPct val="15000"/>
            </a:spcAft>
            <a:buChar char="•"/>
          </a:pPr>
          <a:r>
            <a:rPr lang="en-US" sz="1600" kern="1200"/>
            <a:t>2. Comedy</a:t>
          </a:r>
          <a:endParaRPr lang="en-IN" sz="1600" kern="1200"/>
        </a:p>
        <a:p>
          <a:pPr marL="171450" lvl="1" indent="-171450" algn="l" defTabSz="711200">
            <a:lnSpc>
              <a:spcPct val="90000"/>
            </a:lnSpc>
            <a:spcBef>
              <a:spcPct val="0"/>
            </a:spcBef>
            <a:spcAft>
              <a:spcPct val="15000"/>
            </a:spcAft>
            <a:buChar char="•"/>
          </a:pPr>
          <a:r>
            <a:rPr lang="en-US" sz="1600" kern="1200"/>
            <a:t>3. Crime</a:t>
          </a:r>
          <a:endParaRPr lang="en-IN" sz="1600" kern="1200"/>
        </a:p>
      </dsp:txBody>
      <dsp:txXfrm>
        <a:off x="619637" y="2473431"/>
        <a:ext cx="1641355" cy="1504575"/>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B3188-9092-4AA9-9F9E-09B543ABD8A5}" type="datetimeFigureOut">
              <a:rPr lang="en-IN" smtClean="0"/>
              <a:t>28-09-2024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38AE4B-6A92-48A4-A1C9-12A6FA5C76EC}" type="slidenum">
              <a:rPr lang="en-IN" smtClean="0"/>
              <a:t>‹#›</a:t>
            </a:fld>
            <a:endParaRPr lang="en-IN"/>
          </a:p>
        </p:txBody>
      </p:sp>
    </p:spTree>
    <p:extLst>
      <p:ext uri="{BB962C8B-B14F-4D97-AF65-F5344CB8AC3E}">
        <p14:creationId xmlns:p14="http://schemas.microsoft.com/office/powerpoint/2010/main" val="4187875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438AE4B-6A92-48A4-A1C9-12A6FA5C76EC}" type="slidenum">
              <a:rPr lang="en-IN" smtClean="0"/>
              <a:t>2</a:t>
            </a:fld>
            <a:endParaRPr lang="en-IN"/>
          </a:p>
        </p:txBody>
      </p:sp>
    </p:spTree>
    <p:extLst>
      <p:ext uri="{BB962C8B-B14F-4D97-AF65-F5344CB8AC3E}">
        <p14:creationId xmlns:p14="http://schemas.microsoft.com/office/powerpoint/2010/main" val="12099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89174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3363232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2983845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6F6FD664-742D-4CF9-AE45-79E9F8BCEE4A}"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05024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1474581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EDB84E-39B3-4AFC-82E6-54CE8CC33EE4}" type="datetimeFigureOut">
              <a:rPr lang="en-IN" smtClean="0"/>
              <a:t>28-09-2024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2327643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EDB84E-39B3-4AFC-82E6-54CE8CC33EE4}" type="datetimeFigureOut">
              <a:rPr lang="en-IN" smtClean="0"/>
              <a:t>28-09-2024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2737898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690933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F6FD664-742D-4CF9-AE45-79E9F8BCEE4A}" type="slidenum">
              <a:rPr lang="en-IN" smtClean="0"/>
              <a:t>‹#›</a:t>
            </a:fld>
            <a:endParaRPr lang="en-IN"/>
          </a:p>
        </p:txBody>
      </p:sp>
    </p:spTree>
    <p:extLst>
      <p:ext uri="{BB962C8B-B14F-4D97-AF65-F5344CB8AC3E}">
        <p14:creationId xmlns:p14="http://schemas.microsoft.com/office/powerpoint/2010/main" val="1775475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1408890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3777105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2999104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3973359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2440866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EDB84E-39B3-4AFC-82E6-54CE8CC33EE4}" type="datetimeFigureOut">
              <a:rPr lang="en-IN" smtClean="0"/>
              <a:t>28-09-2024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4159200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27933455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1388951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14457937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24982576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2977896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15126880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375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771093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3141194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35495868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3961015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4774101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EDB84E-39B3-4AFC-82E6-54CE8CC33EE4}" type="datetimeFigureOut">
              <a:rPr lang="en-IN" smtClean="0"/>
              <a:t>28-09-2024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397102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700143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EDB84E-39B3-4AFC-82E6-54CE8CC33EE4}" type="datetimeFigureOut">
              <a:rPr lang="en-IN" smtClean="0"/>
              <a:t>28-09-2024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4175390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EDB84E-39B3-4AFC-82E6-54CE8CC33EE4}" type="datetimeFigureOut">
              <a:rPr lang="en-IN" smtClean="0"/>
              <a:t>28-09-2024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3383068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0EDB84E-39B3-4AFC-82E6-54CE8CC33EE4}" type="datetimeFigureOut">
              <a:rPr lang="en-IN" smtClean="0"/>
              <a:t>28-09-2024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1163833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4245392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EDB84E-39B3-4AFC-82E6-54CE8CC33EE4}" type="datetimeFigureOut">
              <a:rPr lang="en-IN" smtClean="0"/>
              <a:t>28-09-2024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6FD664-742D-4CF9-AE45-79E9F8BCEE4A}" type="slidenum">
              <a:rPr lang="en-IN" smtClean="0"/>
              <a:t>‹#›</a:t>
            </a:fld>
            <a:endParaRPr lang="en-IN"/>
          </a:p>
        </p:txBody>
      </p:sp>
    </p:spTree>
    <p:extLst>
      <p:ext uri="{BB962C8B-B14F-4D97-AF65-F5344CB8AC3E}">
        <p14:creationId xmlns:p14="http://schemas.microsoft.com/office/powerpoint/2010/main" val="801796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7.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5.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EDB84E-39B3-4AFC-82E6-54CE8CC33EE4}" type="datetimeFigureOut">
              <a:rPr lang="en-IN" smtClean="0"/>
              <a:t>28-09-2024</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F6FD664-742D-4CF9-AE45-79E9F8BCEE4A}" type="slidenum">
              <a:rPr lang="en-IN" smtClean="0"/>
              <a:t>‹#›</a:t>
            </a:fld>
            <a:endParaRPr lang="en-IN"/>
          </a:p>
        </p:txBody>
      </p:sp>
    </p:spTree>
    <p:extLst>
      <p:ext uri="{BB962C8B-B14F-4D97-AF65-F5344CB8AC3E}">
        <p14:creationId xmlns:p14="http://schemas.microsoft.com/office/powerpoint/2010/main" val="42000300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0EDB84E-39B3-4AFC-82E6-54CE8CC33EE4}" type="datetimeFigureOut">
              <a:rPr lang="en-IN" smtClean="0"/>
              <a:t>28-09-2024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F6FD664-742D-4CF9-AE45-79E9F8BCEE4A}" type="slidenum">
              <a:rPr lang="en-IN" smtClean="0"/>
              <a:t>‹#›</a:t>
            </a:fld>
            <a:endParaRPr lang="en-IN"/>
          </a:p>
        </p:txBody>
      </p:sp>
    </p:spTree>
    <p:extLst>
      <p:ext uri="{BB962C8B-B14F-4D97-AF65-F5344CB8AC3E}">
        <p14:creationId xmlns:p14="http://schemas.microsoft.com/office/powerpoint/2010/main" val="398740567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hyperlink" Target="https://atelier-canope-19.canoprof.fr/eleve/Conf%C3%A9rences_et_%20pr%C3%A9sentations/TraAM_et_Canoprof/res/exemple_traam_dufour.dossierHtml/index.xhtml" TargetMode="Externa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hyperlink" Target="https://simple.wikipedia.org/wiki/Internet_Movie_Database" TargetMode="External"/><Relationship Id="rId3" Type="http://schemas.openxmlformats.org/officeDocument/2006/relationships/diagramLayout" Target="../diagrams/layout1.xml"/><Relationship Id="rId7"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hyperlink" Target="https://www.flickr.com/photos/jeepersmedia/49416763543/in/photolist-2ihMQ9x-nj2axM-U2rkdc-2ihQg46-2NXTe8-2hQ2pjw-6J8xRT-6J8xUp-6JcCwh-2g4iUP9-FHW7zG-M9R766-3ejhb3-2hPx6VQ-4a7h4J-6XhwX-M9R5F2-wbhhvK-8AXHtJ-8AUB5c-8AXHvq-8AXHyh-8AXHsJ-6c8kQd-8AUB6F-FHW7Jj-ayRhZG-ks8BW-efP27H-dDrTfj-4MFKjk-8MvJ5G-5HhE9c-5VzEGo-5Rt8Jf-6M7qou-2bwfxN-p5NckF-JeFUfy-5KFqSr-Quuof5-9iYrrq-fQ9AQT-8AUBcH-a7jG1A-FHW7Wd-8AUBap-cCXAeq-8SJVqQ-dT9RfL" TargetMode="External"/><Relationship Id="rId4" Type="http://schemas.openxmlformats.org/officeDocument/2006/relationships/diagramQuickStyle" Target="../diagrams/quickStyle1.xml"/><Relationship Id="rId9" Type="http://schemas.openxmlformats.org/officeDocument/2006/relationships/image" Target="../media/image45.jpg"/></Relationships>
</file>

<file path=ppt/slides/_rels/slide16.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19.xml"/><Relationship Id="rId6" Type="http://schemas.openxmlformats.org/officeDocument/2006/relationships/hyperlink" Target="https://www.linkedin.com/in/bikashguptabg/" TargetMode="External"/><Relationship Id="rId5" Type="http://schemas.openxmlformats.org/officeDocument/2006/relationships/hyperlink" Target="https://en.wikipedia.org/wiki/Kaggle" TargetMode="Externa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hyperlink" Target="https://www.blogography.com/archives/2018/05/the-avengers-infinity-war.html" TargetMode="External"/><Relationship Id="rId3" Type="http://schemas.openxmlformats.org/officeDocument/2006/relationships/image" Target="../media/image9.png"/><Relationship Id="rId7" Type="http://schemas.openxmlformats.org/officeDocument/2006/relationships/hyperlink" Target="https://jjabramsprojects.blogspot.com/2014/11/star-wars-episode-vii-gets-official.html" TargetMode="External"/><Relationship Id="rId12" Type="http://schemas.openxmlformats.org/officeDocument/2006/relationships/image" Target="../media/image15.jpg"/><Relationship Id="rId17" Type="http://schemas.openxmlformats.org/officeDocument/2006/relationships/hyperlink" Target="https://www.cuartomundo.cl/2018/02/09/camino-a-avengers-infinity-war-the-avengers-2012/" TargetMode="External"/><Relationship Id="rId2" Type="http://schemas.openxmlformats.org/officeDocument/2006/relationships/notesSlide" Target="../notesSlides/notesSlide1.xml"/><Relationship Id="rId16"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hyperlink" Target="https://sl-memo.blogspot.com/2020/10/the-word-avatar-in-tag-did-not-mean.html" TargetMode="External"/><Relationship Id="rId5" Type="http://schemas.openxmlformats.org/officeDocument/2006/relationships/image" Target="../media/image11.png"/><Relationship Id="rId15" Type="http://schemas.openxmlformats.org/officeDocument/2006/relationships/hyperlink" Target="http://yanomeaburromas.blogspot.com/2012/04/titanic.html" TargetMode="External"/><Relationship Id="rId10" Type="http://schemas.openxmlformats.org/officeDocument/2006/relationships/image" Target="../media/image14.jpg"/><Relationship Id="rId4" Type="http://schemas.openxmlformats.org/officeDocument/2006/relationships/hyperlink" Target="https://simple.wikipedia.org/wiki/Internet_Movie_Database" TargetMode="External"/><Relationship Id="rId9" Type="http://schemas.openxmlformats.org/officeDocument/2006/relationships/hyperlink" Target="https://www.nochederock.com/vengadores-endgame/" TargetMode="External"/><Relationship Id="rId14" Type="http://schemas.openxmlformats.org/officeDocument/2006/relationships/image" Target="../media/image16.gif"/></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hyperlink" Target="https://scottnellis.blogspot.com/2011/07/" TargetMode="External"/><Relationship Id="rId3" Type="http://schemas.openxmlformats.org/officeDocument/2006/relationships/hyperlink" Target="https://simple.wikipedia.org/wiki/Internet_Movie_Database" TargetMode="External"/><Relationship Id="rId7" Type="http://schemas.openxmlformats.org/officeDocument/2006/relationships/hyperlink" Target="https://www.wallpaperflare.com/the-godfather-wedding-hd-movies-wallpaper-mpmbm" TargetMode="External"/><Relationship Id="rId12" Type="http://schemas.openxmlformats.org/officeDocument/2006/relationships/image" Target="../media/image22.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hyperlink" Target="https://filmwonk.net/tag/marion-cotillard/" TargetMode="External"/><Relationship Id="rId5" Type="http://schemas.openxmlformats.org/officeDocument/2006/relationships/hyperlink" Target="https://en.wikipedia.org/wiki/File:The_Shawshank_Redemption_cd.jpg" TargetMode="External"/><Relationship Id="rId10" Type="http://schemas.openxmlformats.org/officeDocument/2006/relationships/image" Target="../media/image21.jpg"/><Relationship Id="rId4" Type="http://schemas.openxmlformats.org/officeDocument/2006/relationships/image" Target="../media/image18.jpg"/><Relationship Id="rId9" Type="http://schemas.openxmlformats.org/officeDocument/2006/relationships/hyperlink" Target="https://sandcat.nl/~jake/movies/the-godfather.php" TargetMode="External"/><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hyperlink" Target="https://unamedianocheclara.blogspot.com/2016/03/viento-de-cine-2-casablanca.html" TargetMode="External"/><Relationship Id="rId3" Type="http://schemas.openxmlformats.org/officeDocument/2006/relationships/hyperlink" Target="https://simple.wikipedia.org/wiki/Internet_Movie_Database" TargetMode="External"/><Relationship Id="rId7" Type="http://schemas.openxmlformats.org/officeDocument/2006/relationships/image" Target="../media/image25.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sandcat.nl/~jake/movies/the-godfather.php" TargetMode="External"/><Relationship Id="rId5" Type="http://schemas.openxmlformats.org/officeDocument/2006/relationships/image" Target="../media/image20.jpg"/><Relationship Id="rId4" Type="http://schemas.openxmlformats.org/officeDocument/2006/relationships/image" Target="../media/image24.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hyperlink" Target="https://filmwonk.net/tag/marion-cotillard/" TargetMode="External"/><Relationship Id="rId13" Type="http://schemas.openxmlformats.org/officeDocument/2006/relationships/image" Target="../media/image30.jpg"/><Relationship Id="rId3" Type="http://schemas.openxmlformats.org/officeDocument/2006/relationships/hyperlink" Target="https://simple.wikipedia.org/wiki/Internet_Movie_Database" TargetMode="External"/><Relationship Id="rId7" Type="http://schemas.openxmlformats.org/officeDocument/2006/relationships/image" Target="../media/image21.jpg"/><Relationship Id="rId12" Type="http://schemas.openxmlformats.org/officeDocument/2006/relationships/hyperlink" Target="https://en.wikipedia.org/wiki/Fight_Club_(2023_film)"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s://en.wikipedia.org/wiki/File:The_Shawshank_Redemption_cd.jpg" TargetMode="External"/><Relationship Id="rId11" Type="http://schemas.openxmlformats.org/officeDocument/2006/relationships/image" Target="../media/image29.jpg"/><Relationship Id="rId5" Type="http://schemas.openxmlformats.org/officeDocument/2006/relationships/image" Target="../media/image18.jpg"/><Relationship Id="rId10" Type="http://schemas.openxmlformats.org/officeDocument/2006/relationships/hyperlink" Target="https://en.wikipedia.org/wiki/Inception_(soundtrack)" TargetMode="External"/><Relationship Id="rId4" Type="http://schemas.openxmlformats.org/officeDocument/2006/relationships/image" Target="../media/image27.png"/><Relationship Id="rId9" Type="http://schemas.openxmlformats.org/officeDocument/2006/relationships/image" Target="../media/image28.jpg"/><Relationship Id="rId14" Type="http://schemas.openxmlformats.org/officeDocument/2006/relationships/hyperlink" Target="https://www.santuariodomestreryu.com.br/2014/09/sessao-critica-2-em-1-pulp-fiction_10.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hyperlink" Target="https://simple.wikipedia.org/wiki/Internet_Movie_Database"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simple.wikipedia.org/wiki/Internet_Movie_Database" TargetMode="External"/><Relationship Id="rId7"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BF6B-8439-B261-408E-3761ECFF02D8}"/>
              </a:ext>
            </a:extLst>
          </p:cNvPr>
          <p:cNvSpPr>
            <a:spLocks noGrp="1"/>
          </p:cNvSpPr>
          <p:nvPr>
            <p:ph type="ctrTitle"/>
          </p:nvPr>
        </p:nvSpPr>
        <p:spPr>
          <a:xfrm>
            <a:off x="52550" y="2624229"/>
            <a:ext cx="8870731" cy="1600929"/>
          </a:xfrm>
        </p:spPr>
        <p:txBody>
          <a:bodyPr/>
          <a:lstStyle/>
          <a:p>
            <a:r>
              <a:rPr lang="en-US" dirty="0">
                <a:solidFill>
                  <a:srgbClr val="FFC000"/>
                </a:solidFill>
              </a:rPr>
              <a:t>Top 1000 IMDb Movies</a:t>
            </a:r>
            <a:br>
              <a:rPr lang="en-US" dirty="0">
                <a:solidFill>
                  <a:srgbClr val="FFC000"/>
                </a:solidFill>
              </a:rPr>
            </a:br>
            <a:r>
              <a:rPr lang="en-US" dirty="0">
                <a:solidFill>
                  <a:srgbClr val="FFC000"/>
                </a:solidFill>
              </a:rPr>
              <a:t>(1920-2020)</a:t>
            </a:r>
            <a:endParaRPr lang="en-IN" dirty="0">
              <a:solidFill>
                <a:srgbClr val="FFC000"/>
              </a:solidFill>
            </a:endParaRPr>
          </a:p>
        </p:txBody>
      </p:sp>
      <p:pic>
        <p:nvPicPr>
          <p:cNvPr id="6" name="Picture 5" descr="A yellow sign with black letters">
            <a:extLst>
              <a:ext uri="{FF2B5EF4-FFF2-40B4-BE49-F238E27FC236}">
                <a16:creationId xmlns:a16="http://schemas.microsoft.com/office/drawing/2014/main" id="{2861B0B1-B692-E362-C15F-507E02A58B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39233" y="2559031"/>
            <a:ext cx="3084297" cy="1666127"/>
          </a:xfrm>
          <a:prstGeom prst="rect">
            <a:avLst/>
          </a:prstGeom>
          <a:ln>
            <a:noFill/>
          </a:ln>
          <a:effectLst>
            <a:softEdge rad="112500"/>
          </a:effectLst>
        </p:spPr>
      </p:pic>
      <p:sp>
        <p:nvSpPr>
          <p:cNvPr id="3" name="Rectangle: Rounded Corners 2">
            <a:extLst>
              <a:ext uri="{FF2B5EF4-FFF2-40B4-BE49-F238E27FC236}">
                <a16:creationId xmlns:a16="http://schemas.microsoft.com/office/drawing/2014/main" id="{D187C54C-F531-D740-15C3-A40F5D07FB97}"/>
              </a:ext>
            </a:extLst>
          </p:cNvPr>
          <p:cNvSpPr/>
          <p:nvPr/>
        </p:nvSpPr>
        <p:spPr>
          <a:xfrm>
            <a:off x="0" y="181861"/>
            <a:ext cx="12192000" cy="1295997"/>
          </a:xfrm>
          <a:prstGeom prst="roundRect">
            <a:avLst/>
          </a:prstGeom>
          <a:solidFill>
            <a:schemeClr val="bg1">
              <a:lumMod val="85000"/>
              <a:lumOff val="1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pic>
        <p:nvPicPr>
          <p:cNvPr id="9" name="Picture 8" descr="A colorful strip of film">
            <a:extLst>
              <a:ext uri="{FF2B5EF4-FFF2-40B4-BE49-F238E27FC236}">
                <a16:creationId xmlns:a16="http://schemas.microsoft.com/office/drawing/2014/main" id="{89D506EF-8304-6EC9-BC64-DD359A30F43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4225158"/>
            <a:ext cx="12192000" cy="2624229"/>
          </a:xfrm>
          <a:prstGeom prst="rect">
            <a:avLst/>
          </a:prstGeom>
        </p:spPr>
      </p:pic>
      <p:sp>
        <p:nvSpPr>
          <p:cNvPr id="11" name="Title 1">
            <a:extLst>
              <a:ext uri="{FF2B5EF4-FFF2-40B4-BE49-F238E27FC236}">
                <a16:creationId xmlns:a16="http://schemas.microsoft.com/office/drawing/2014/main" id="{4B1B1486-391F-1FF4-6890-C8232715DA8C}"/>
              </a:ext>
            </a:extLst>
          </p:cNvPr>
          <p:cNvSpPr txBox="1">
            <a:spLocks/>
          </p:cNvSpPr>
          <p:nvPr/>
        </p:nvSpPr>
        <p:spPr>
          <a:xfrm>
            <a:off x="399394" y="563818"/>
            <a:ext cx="11624440" cy="914040"/>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5400" kern="1200">
                <a:solidFill>
                  <a:schemeClr val="tx1"/>
                </a:solidFill>
                <a:latin typeface="+mj-lt"/>
                <a:ea typeface="+mj-ea"/>
                <a:cs typeface="+mj-cs"/>
              </a:defRPr>
            </a:lvl1pPr>
          </a:lstStyle>
          <a:p>
            <a:pPr algn="ctr"/>
            <a:r>
              <a:rPr lang="en-US" sz="6600" b="1" dirty="0">
                <a:solidFill>
                  <a:srgbClr val="FFC000"/>
                </a:solidFill>
                <a:latin typeface="Chiller" panose="04020404031007020602" pitchFamily="82" charset="0"/>
              </a:rPr>
              <a:t>THE “KRITICS” REVIEW</a:t>
            </a:r>
            <a:endParaRPr lang="en-IN" sz="4800" b="1" dirty="0">
              <a:solidFill>
                <a:srgbClr val="FFC000"/>
              </a:solidFill>
              <a:latin typeface="Chiller" panose="04020404031007020602" pitchFamily="82" charset="0"/>
            </a:endParaRPr>
          </a:p>
        </p:txBody>
      </p:sp>
    </p:spTree>
    <p:extLst>
      <p:ext uri="{BB962C8B-B14F-4D97-AF65-F5344CB8AC3E}">
        <p14:creationId xmlns:p14="http://schemas.microsoft.com/office/powerpoint/2010/main" val="1328246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a:xfrm>
            <a:off x="21026" y="753228"/>
            <a:ext cx="10241625" cy="1080938"/>
          </a:xfrm>
        </p:spPr>
        <p:txBody>
          <a:bodyPr>
            <a:normAutofit/>
          </a:bodyPr>
          <a:lstStyle/>
          <a:p>
            <a:r>
              <a:rPr lang="en-US" sz="3400" dirty="0"/>
              <a:t>Certificate Category Analysis</a:t>
            </a:r>
            <a:endParaRPr lang="en-IN" sz="3400" dirty="0"/>
          </a:p>
        </p:txBody>
      </p:sp>
      <p:sp>
        <p:nvSpPr>
          <p:cNvPr id="3" name="Content Placeholder 2">
            <a:extLst>
              <a:ext uri="{FF2B5EF4-FFF2-40B4-BE49-F238E27FC236}">
                <a16:creationId xmlns:a16="http://schemas.microsoft.com/office/drawing/2014/main" id="{D68A866C-C379-60D2-D961-55AE8F6D2FC1}"/>
              </a:ext>
            </a:extLst>
          </p:cNvPr>
          <p:cNvSpPr>
            <a:spLocks noGrp="1"/>
          </p:cNvSpPr>
          <p:nvPr>
            <p:ph idx="1"/>
          </p:nvPr>
        </p:nvSpPr>
        <p:spPr>
          <a:xfrm>
            <a:off x="634704" y="2325456"/>
            <a:ext cx="10784782" cy="877630"/>
          </a:xfrm>
        </p:spPr>
        <p:txBody>
          <a:bodyPr>
            <a:normAutofit/>
          </a:bodyPr>
          <a:lstStyle/>
          <a:p>
            <a:pPr algn="just"/>
            <a:r>
              <a:rPr lang="en-US" dirty="0"/>
              <a:t>Of the 4 types of certification categories, 'Mature Audience' category tops the list with 34.7% or 347 movies of the total 1000 movies.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pic>
        <p:nvPicPr>
          <p:cNvPr id="6" name="Picture 5">
            <a:extLst>
              <a:ext uri="{FF2B5EF4-FFF2-40B4-BE49-F238E27FC236}">
                <a16:creationId xmlns:a16="http://schemas.microsoft.com/office/drawing/2014/main" id="{D22CD490-80F3-B46C-241A-C54FF3E88043}"/>
              </a:ext>
            </a:extLst>
          </p:cNvPr>
          <p:cNvPicPr>
            <a:picLocks noChangeAspect="1"/>
          </p:cNvPicPr>
          <p:nvPr/>
        </p:nvPicPr>
        <p:blipFill>
          <a:blip r:embed="rId4"/>
          <a:stretch>
            <a:fillRect/>
          </a:stretch>
        </p:blipFill>
        <p:spPr>
          <a:xfrm>
            <a:off x="2292774" y="3203086"/>
            <a:ext cx="7468642" cy="3038899"/>
          </a:xfrm>
          <a:prstGeom prst="rect">
            <a:avLst/>
          </a:prstGeom>
        </p:spPr>
      </p:pic>
      <p:sp>
        <p:nvSpPr>
          <p:cNvPr id="8" name="Content Placeholder 2">
            <a:extLst>
              <a:ext uri="{FF2B5EF4-FFF2-40B4-BE49-F238E27FC236}">
                <a16:creationId xmlns:a16="http://schemas.microsoft.com/office/drawing/2014/main" id="{F07D9AFF-3DDB-F983-AB42-B62C6527FC5A}"/>
              </a:ext>
            </a:extLst>
          </p:cNvPr>
          <p:cNvSpPr txBox="1">
            <a:spLocks/>
          </p:cNvSpPr>
          <p:nvPr/>
        </p:nvSpPr>
        <p:spPr>
          <a:xfrm>
            <a:off x="5948855" y="801797"/>
            <a:ext cx="4471447" cy="1032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0" indent="0" algn="just">
              <a:buNone/>
            </a:pPr>
            <a:r>
              <a:rPr lang="en-US" sz="1300" b="1" dirty="0"/>
              <a:t>1. General Public (shortlist movies’ by top categories).</a:t>
            </a:r>
          </a:p>
          <a:p>
            <a:pPr marL="0" indent="0" algn="just">
              <a:buNone/>
            </a:pPr>
            <a:r>
              <a:rPr lang="en-IN" sz="1300" b="1" dirty="0"/>
              <a:t>2. Movie Industry: Category preferences to work with</a:t>
            </a:r>
          </a:p>
        </p:txBody>
      </p:sp>
    </p:spTree>
    <p:extLst>
      <p:ext uri="{BB962C8B-B14F-4D97-AF65-F5344CB8AC3E}">
        <p14:creationId xmlns:p14="http://schemas.microsoft.com/office/powerpoint/2010/main" val="2948988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p:txBody>
          <a:bodyPr/>
          <a:lstStyle/>
          <a:p>
            <a:r>
              <a:rPr lang="en-US" dirty="0"/>
              <a:t>Directors Analysis</a:t>
            </a:r>
            <a:endParaRPr lang="en-IN" dirty="0"/>
          </a:p>
        </p:txBody>
      </p:sp>
      <p:sp>
        <p:nvSpPr>
          <p:cNvPr id="3" name="Content Placeholder 2">
            <a:extLst>
              <a:ext uri="{FF2B5EF4-FFF2-40B4-BE49-F238E27FC236}">
                <a16:creationId xmlns:a16="http://schemas.microsoft.com/office/drawing/2014/main" id="{D68A866C-C379-60D2-D961-55AE8F6D2FC1}"/>
              </a:ext>
            </a:extLst>
          </p:cNvPr>
          <p:cNvSpPr>
            <a:spLocks noGrp="1"/>
          </p:cNvSpPr>
          <p:nvPr>
            <p:ph idx="1"/>
          </p:nvPr>
        </p:nvSpPr>
        <p:spPr>
          <a:xfrm>
            <a:off x="578158" y="2490953"/>
            <a:ext cx="4745742" cy="1080938"/>
          </a:xfrm>
        </p:spPr>
        <p:txBody>
          <a:bodyPr>
            <a:normAutofit fontScale="92500"/>
          </a:bodyPr>
          <a:lstStyle/>
          <a:p>
            <a:pPr algn="just"/>
            <a:r>
              <a:rPr lang="en-US" b="1" dirty="0"/>
              <a:t>Top 5 Directors </a:t>
            </a:r>
            <a:r>
              <a:rPr lang="en-US" dirty="0"/>
              <a:t>with their movie counts that made to the Top 1000 movies of all time until 2020.</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pic>
        <p:nvPicPr>
          <p:cNvPr id="7" name="Picture 6">
            <a:extLst>
              <a:ext uri="{FF2B5EF4-FFF2-40B4-BE49-F238E27FC236}">
                <a16:creationId xmlns:a16="http://schemas.microsoft.com/office/drawing/2014/main" id="{423CD83D-5F94-CA42-1E01-CCFBFD410621}"/>
              </a:ext>
            </a:extLst>
          </p:cNvPr>
          <p:cNvPicPr>
            <a:picLocks noChangeAspect="1"/>
          </p:cNvPicPr>
          <p:nvPr/>
        </p:nvPicPr>
        <p:blipFill>
          <a:blip r:embed="rId4"/>
          <a:stretch>
            <a:fillRect/>
          </a:stretch>
        </p:blipFill>
        <p:spPr>
          <a:xfrm>
            <a:off x="5938345" y="2196661"/>
            <a:ext cx="6001406" cy="4422991"/>
          </a:xfrm>
          <a:prstGeom prst="rect">
            <a:avLst/>
          </a:prstGeom>
        </p:spPr>
      </p:pic>
      <p:sp>
        <p:nvSpPr>
          <p:cNvPr id="8" name="Content Placeholder 2">
            <a:extLst>
              <a:ext uri="{FF2B5EF4-FFF2-40B4-BE49-F238E27FC236}">
                <a16:creationId xmlns:a16="http://schemas.microsoft.com/office/drawing/2014/main" id="{DD4FA30F-02FD-9E18-D577-4E791402CA9C}"/>
              </a:ext>
            </a:extLst>
          </p:cNvPr>
          <p:cNvSpPr txBox="1">
            <a:spLocks/>
          </p:cNvSpPr>
          <p:nvPr/>
        </p:nvSpPr>
        <p:spPr>
          <a:xfrm>
            <a:off x="425347" y="3707389"/>
            <a:ext cx="5061903" cy="8776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endParaRPr lang="en-IN" dirty="0"/>
          </a:p>
        </p:txBody>
      </p:sp>
      <p:pic>
        <p:nvPicPr>
          <p:cNvPr id="10" name="Picture 9">
            <a:extLst>
              <a:ext uri="{FF2B5EF4-FFF2-40B4-BE49-F238E27FC236}">
                <a16:creationId xmlns:a16="http://schemas.microsoft.com/office/drawing/2014/main" id="{B2CDFB2E-9055-8486-7B29-14A1486DF079}"/>
              </a:ext>
            </a:extLst>
          </p:cNvPr>
          <p:cNvPicPr>
            <a:picLocks noChangeAspect="1"/>
          </p:cNvPicPr>
          <p:nvPr/>
        </p:nvPicPr>
        <p:blipFill>
          <a:blip r:embed="rId5"/>
          <a:stretch>
            <a:fillRect/>
          </a:stretch>
        </p:blipFill>
        <p:spPr>
          <a:xfrm>
            <a:off x="1197871" y="3707389"/>
            <a:ext cx="3506315" cy="2188914"/>
          </a:xfrm>
          <a:prstGeom prst="rect">
            <a:avLst/>
          </a:prstGeom>
        </p:spPr>
      </p:pic>
      <p:sp>
        <p:nvSpPr>
          <p:cNvPr id="11" name="Content Placeholder 2">
            <a:extLst>
              <a:ext uri="{FF2B5EF4-FFF2-40B4-BE49-F238E27FC236}">
                <a16:creationId xmlns:a16="http://schemas.microsoft.com/office/drawing/2014/main" id="{32B55FC0-EE8D-7B78-2FAC-2802DB3DED1C}"/>
              </a:ext>
            </a:extLst>
          </p:cNvPr>
          <p:cNvSpPr txBox="1">
            <a:spLocks/>
          </p:cNvSpPr>
          <p:nvPr/>
        </p:nvSpPr>
        <p:spPr>
          <a:xfrm>
            <a:off x="5008940" y="801797"/>
            <a:ext cx="5285242" cy="1080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0" indent="0" algn="just">
              <a:buNone/>
            </a:pPr>
            <a:r>
              <a:rPr lang="en-US" sz="1600" b="1" dirty="0"/>
              <a:t>1. General Public (shortlist movies’ by top directors).</a:t>
            </a:r>
          </a:p>
          <a:p>
            <a:pPr marL="0" indent="0" algn="just">
              <a:buNone/>
            </a:pPr>
            <a:r>
              <a:rPr lang="en-IN" sz="1600" b="1" dirty="0"/>
              <a:t>2. Movie Industry: Director preferences to work with</a:t>
            </a:r>
          </a:p>
        </p:txBody>
      </p:sp>
    </p:spTree>
    <p:extLst>
      <p:ext uri="{BB962C8B-B14F-4D97-AF65-F5344CB8AC3E}">
        <p14:creationId xmlns:p14="http://schemas.microsoft.com/office/powerpoint/2010/main" val="1116818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p:txBody>
          <a:bodyPr/>
          <a:lstStyle/>
          <a:p>
            <a:r>
              <a:rPr lang="en-US" dirty="0"/>
              <a:t>Top Stars Analysis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pic>
        <p:nvPicPr>
          <p:cNvPr id="7" name="Picture 6">
            <a:extLst>
              <a:ext uri="{FF2B5EF4-FFF2-40B4-BE49-F238E27FC236}">
                <a16:creationId xmlns:a16="http://schemas.microsoft.com/office/drawing/2014/main" id="{D1CA1D73-AC50-C75B-914D-A87A5C40BCC5}"/>
              </a:ext>
            </a:extLst>
          </p:cNvPr>
          <p:cNvPicPr>
            <a:picLocks noChangeAspect="1"/>
          </p:cNvPicPr>
          <p:nvPr/>
        </p:nvPicPr>
        <p:blipFill>
          <a:blip r:embed="rId4"/>
          <a:stretch>
            <a:fillRect/>
          </a:stretch>
        </p:blipFill>
        <p:spPr>
          <a:xfrm>
            <a:off x="1852450" y="2155545"/>
            <a:ext cx="8487100" cy="4499904"/>
          </a:xfrm>
          <a:prstGeom prst="rect">
            <a:avLst/>
          </a:prstGeom>
        </p:spPr>
      </p:pic>
      <p:sp>
        <p:nvSpPr>
          <p:cNvPr id="8" name="Content Placeholder 2">
            <a:extLst>
              <a:ext uri="{FF2B5EF4-FFF2-40B4-BE49-F238E27FC236}">
                <a16:creationId xmlns:a16="http://schemas.microsoft.com/office/drawing/2014/main" id="{3C4E0B25-19B2-CC54-893A-7E310884D8A8}"/>
              </a:ext>
            </a:extLst>
          </p:cNvPr>
          <p:cNvSpPr txBox="1">
            <a:spLocks/>
          </p:cNvSpPr>
          <p:nvPr/>
        </p:nvSpPr>
        <p:spPr>
          <a:xfrm>
            <a:off x="735252" y="1595811"/>
            <a:ext cx="3647562" cy="359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sz="1600" dirty="0">
                <a:solidFill>
                  <a:schemeClr val="bg1">
                    <a:lumMod val="50000"/>
                    <a:lumOff val="50000"/>
                  </a:schemeClr>
                </a:solidFill>
              </a:rPr>
              <a:t>Combining Star1, Star2, Star3, Star4</a:t>
            </a:r>
            <a:endParaRPr lang="en-IN" sz="1600" dirty="0">
              <a:solidFill>
                <a:schemeClr val="bg1">
                  <a:lumMod val="50000"/>
                  <a:lumOff val="50000"/>
                </a:schemeClr>
              </a:solidFill>
            </a:endParaRPr>
          </a:p>
        </p:txBody>
      </p:sp>
      <p:sp>
        <p:nvSpPr>
          <p:cNvPr id="11" name="Content Placeholder 2">
            <a:extLst>
              <a:ext uri="{FF2B5EF4-FFF2-40B4-BE49-F238E27FC236}">
                <a16:creationId xmlns:a16="http://schemas.microsoft.com/office/drawing/2014/main" id="{7CCC3E83-B023-B170-EC2F-29C8F6B21304}"/>
              </a:ext>
            </a:extLst>
          </p:cNvPr>
          <p:cNvSpPr txBox="1">
            <a:spLocks/>
          </p:cNvSpPr>
          <p:nvPr/>
        </p:nvSpPr>
        <p:spPr>
          <a:xfrm>
            <a:off x="5008940" y="801797"/>
            <a:ext cx="5285242" cy="1080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0" indent="0" algn="just">
              <a:buNone/>
            </a:pPr>
            <a:r>
              <a:rPr lang="en-US" sz="1600" b="1" dirty="0"/>
              <a:t>1. General Public (shortlist movies’ by top stars).</a:t>
            </a:r>
          </a:p>
          <a:p>
            <a:pPr marL="0" indent="0" algn="just">
              <a:buNone/>
            </a:pPr>
            <a:r>
              <a:rPr lang="en-IN" sz="1600" dirty="0"/>
              <a:t>2. Movie Industry: Actor preferences to work with</a:t>
            </a:r>
          </a:p>
        </p:txBody>
      </p:sp>
    </p:spTree>
    <p:extLst>
      <p:ext uri="{BB962C8B-B14F-4D97-AF65-F5344CB8AC3E}">
        <p14:creationId xmlns:p14="http://schemas.microsoft.com/office/powerpoint/2010/main" val="825502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a:xfrm>
            <a:off x="178677" y="753228"/>
            <a:ext cx="10115506" cy="1080938"/>
          </a:xfrm>
        </p:spPr>
        <p:txBody>
          <a:bodyPr/>
          <a:lstStyle/>
          <a:p>
            <a:r>
              <a:rPr lang="en-US" dirty="0"/>
              <a:t>Top Lead Stars Analysis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pic>
        <p:nvPicPr>
          <p:cNvPr id="5" name="Picture 4">
            <a:extLst>
              <a:ext uri="{FF2B5EF4-FFF2-40B4-BE49-F238E27FC236}">
                <a16:creationId xmlns:a16="http://schemas.microsoft.com/office/drawing/2014/main" id="{F9E93351-60F7-B535-BD94-FB0379C9D862}"/>
              </a:ext>
            </a:extLst>
          </p:cNvPr>
          <p:cNvPicPr>
            <a:picLocks noChangeAspect="1"/>
          </p:cNvPicPr>
          <p:nvPr/>
        </p:nvPicPr>
        <p:blipFill>
          <a:blip r:embed="rId4"/>
          <a:stretch>
            <a:fillRect/>
          </a:stretch>
        </p:blipFill>
        <p:spPr>
          <a:xfrm>
            <a:off x="1804388" y="2148721"/>
            <a:ext cx="8583223" cy="4515480"/>
          </a:xfrm>
          <a:prstGeom prst="rect">
            <a:avLst/>
          </a:prstGeom>
        </p:spPr>
      </p:pic>
      <p:sp>
        <p:nvSpPr>
          <p:cNvPr id="6" name="Content Placeholder 2">
            <a:extLst>
              <a:ext uri="{FF2B5EF4-FFF2-40B4-BE49-F238E27FC236}">
                <a16:creationId xmlns:a16="http://schemas.microsoft.com/office/drawing/2014/main" id="{5EA648A5-DE3F-32A6-8A79-CC3E1A4C407F}"/>
              </a:ext>
            </a:extLst>
          </p:cNvPr>
          <p:cNvSpPr txBox="1">
            <a:spLocks/>
          </p:cNvSpPr>
          <p:nvPr/>
        </p:nvSpPr>
        <p:spPr>
          <a:xfrm>
            <a:off x="178676" y="1592861"/>
            <a:ext cx="3647562" cy="359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sz="1600" dirty="0">
                <a:solidFill>
                  <a:schemeClr val="bg1">
                    <a:lumMod val="50000"/>
                    <a:lumOff val="50000"/>
                  </a:schemeClr>
                </a:solidFill>
              </a:rPr>
              <a:t>Only Star1</a:t>
            </a:r>
            <a:endParaRPr lang="en-IN" sz="1600" dirty="0">
              <a:solidFill>
                <a:schemeClr val="bg1">
                  <a:lumMod val="50000"/>
                  <a:lumOff val="50000"/>
                </a:schemeClr>
              </a:solidFill>
            </a:endParaRPr>
          </a:p>
        </p:txBody>
      </p:sp>
      <p:sp>
        <p:nvSpPr>
          <p:cNvPr id="9" name="Content Placeholder 2">
            <a:extLst>
              <a:ext uri="{FF2B5EF4-FFF2-40B4-BE49-F238E27FC236}">
                <a16:creationId xmlns:a16="http://schemas.microsoft.com/office/drawing/2014/main" id="{E54B7DD9-95D5-4DC8-43F0-87DBC720E199}"/>
              </a:ext>
            </a:extLst>
          </p:cNvPr>
          <p:cNvSpPr txBox="1">
            <a:spLocks/>
          </p:cNvSpPr>
          <p:nvPr/>
        </p:nvSpPr>
        <p:spPr>
          <a:xfrm>
            <a:off x="5265682" y="801797"/>
            <a:ext cx="5028499" cy="1080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0" indent="0" algn="just">
              <a:buNone/>
            </a:pPr>
            <a:r>
              <a:rPr lang="en-US" sz="1600" b="1" dirty="0"/>
              <a:t>1. General Public (shortlist movies’ by top stars.</a:t>
            </a:r>
          </a:p>
          <a:p>
            <a:pPr marL="0" indent="0" algn="just">
              <a:buNone/>
            </a:pPr>
            <a:r>
              <a:rPr lang="en-IN" sz="1600" b="1" dirty="0"/>
              <a:t>2. Movie Industry: Actor preferences to work with</a:t>
            </a:r>
          </a:p>
        </p:txBody>
      </p:sp>
    </p:spTree>
    <p:extLst>
      <p:ext uri="{BB962C8B-B14F-4D97-AF65-F5344CB8AC3E}">
        <p14:creationId xmlns:p14="http://schemas.microsoft.com/office/powerpoint/2010/main" val="3259522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a:xfrm>
            <a:off x="178677" y="753228"/>
            <a:ext cx="10115506" cy="1080938"/>
          </a:xfrm>
        </p:spPr>
        <p:txBody>
          <a:bodyPr/>
          <a:lstStyle/>
          <a:p>
            <a:r>
              <a:rPr lang="en-US" dirty="0"/>
              <a:t>Genre Analysis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sp>
        <p:nvSpPr>
          <p:cNvPr id="9" name="Content Placeholder 2">
            <a:extLst>
              <a:ext uri="{FF2B5EF4-FFF2-40B4-BE49-F238E27FC236}">
                <a16:creationId xmlns:a16="http://schemas.microsoft.com/office/drawing/2014/main" id="{E54B7DD9-95D5-4DC8-43F0-87DBC720E199}"/>
              </a:ext>
            </a:extLst>
          </p:cNvPr>
          <p:cNvSpPr txBox="1">
            <a:spLocks/>
          </p:cNvSpPr>
          <p:nvPr/>
        </p:nvSpPr>
        <p:spPr>
          <a:xfrm>
            <a:off x="4939862" y="801797"/>
            <a:ext cx="5354319" cy="1080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0" indent="0" algn="just">
              <a:buNone/>
            </a:pPr>
            <a:r>
              <a:rPr lang="en-US" sz="1600" b="1" dirty="0"/>
              <a:t>1. General Public (shortlist movies’ by top genres).</a:t>
            </a:r>
          </a:p>
          <a:p>
            <a:pPr marL="0" indent="0" algn="just">
              <a:buNone/>
            </a:pPr>
            <a:r>
              <a:rPr lang="en-IN" sz="1600" dirty="0"/>
              <a:t>2. Movie Industry: Genre preferences to work with</a:t>
            </a:r>
          </a:p>
        </p:txBody>
      </p:sp>
      <p:pic>
        <p:nvPicPr>
          <p:cNvPr id="7" name="Picture 6">
            <a:extLst>
              <a:ext uri="{FF2B5EF4-FFF2-40B4-BE49-F238E27FC236}">
                <a16:creationId xmlns:a16="http://schemas.microsoft.com/office/drawing/2014/main" id="{08A95DF4-8E68-FD9F-2876-2CF3AB406133}"/>
              </a:ext>
            </a:extLst>
          </p:cNvPr>
          <p:cNvPicPr>
            <a:picLocks noChangeAspect="1"/>
          </p:cNvPicPr>
          <p:nvPr/>
        </p:nvPicPr>
        <p:blipFill>
          <a:blip r:embed="rId4"/>
          <a:stretch>
            <a:fillRect/>
          </a:stretch>
        </p:blipFill>
        <p:spPr>
          <a:xfrm>
            <a:off x="3387916" y="2212612"/>
            <a:ext cx="8458210" cy="4490251"/>
          </a:xfrm>
          <a:prstGeom prst="rect">
            <a:avLst/>
          </a:prstGeom>
        </p:spPr>
      </p:pic>
      <p:sp>
        <p:nvSpPr>
          <p:cNvPr id="8" name="Content Placeholder 2">
            <a:extLst>
              <a:ext uri="{FF2B5EF4-FFF2-40B4-BE49-F238E27FC236}">
                <a16:creationId xmlns:a16="http://schemas.microsoft.com/office/drawing/2014/main" id="{E91BC9EA-0558-711A-74CE-A057EDC73CD2}"/>
              </a:ext>
            </a:extLst>
          </p:cNvPr>
          <p:cNvSpPr>
            <a:spLocks noGrp="1"/>
          </p:cNvSpPr>
          <p:nvPr>
            <p:ph idx="1"/>
          </p:nvPr>
        </p:nvSpPr>
        <p:spPr>
          <a:xfrm>
            <a:off x="52556" y="155137"/>
            <a:ext cx="11361678" cy="399631"/>
          </a:xfrm>
        </p:spPr>
        <p:txBody>
          <a:bodyPr>
            <a:normAutofit/>
          </a:bodyPr>
          <a:lstStyle/>
          <a:p>
            <a:pPr marL="0" indent="0" algn="just">
              <a:buNone/>
            </a:pPr>
            <a:r>
              <a:rPr lang="en-US" sz="1400" b="1" dirty="0"/>
              <a:t>Note: The count of Genres are more than 1000 (total movies in the dataset) because most of the movies has multiple genres.</a:t>
            </a:r>
            <a:endParaRPr lang="en-IN" sz="1400" dirty="0"/>
          </a:p>
        </p:txBody>
      </p:sp>
      <p:sp>
        <p:nvSpPr>
          <p:cNvPr id="10" name="Content Placeholder 2">
            <a:extLst>
              <a:ext uri="{FF2B5EF4-FFF2-40B4-BE49-F238E27FC236}">
                <a16:creationId xmlns:a16="http://schemas.microsoft.com/office/drawing/2014/main" id="{658CF6D0-7343-AFEC-B265-007E6E6F6474}"/>
              </a:ext>
            </a:extLst>
          </p:cNvPr>
          <p:cNvSpPr txBox="1">
            <a:spLocks/>
          </p:cNvSpPr>
          <p:nvPr/>
        </p:nvSpPr>
        <p:spPr>
          <a:xfrm>
            <a:off x="52556" y="2906892"/>
            <a:ext cx="3237186" cy="3197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2000" b="1" dirty="0"/>
              <a:t>Of the 1000 movies, 724 movies of them had Drama genre which clearly indicates the general public preference towards that particular genre. Comedy and Crime movies also have distribution more than 20%.</a:t>
            </a:r>
            <a:endParaRPr lang="en-IN" sz="2000" dirty="0"/>
          </a:p>
        </p:txBody>
      </p:sp>
    </p:spTree>
    <p:extLst>
      <p:ext uri="{BB962C8B-B14F-4D97-AF65-F5344CB8AC3E}">
        <p14:creationId xmlns:p14="http://schemas.microsoft.com/office/powerpoint/2010/main" val="1767441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2392-03E4-210D-9375-A411A18A3CC9}"/>
              </a:ext>
            </a:extLst>
          </p:cNvPr>
          <p:cNvSpPr>
            <a:spLocks noGrp="1"/>
          </p:cNvSpPr>
          <p:nvPr>
            <p:ph type="title"/>
          </p:nvPr>
        </p:nvSpPr>
        <p:spPr/>
        <p:txBody>
          <a:bodyPr/>
          <a:lstStyle/>
          <a:p>
            <a:r>
              <a:rPr lang="en-US" b="1" dirty="0"/>
              <a:t>CONCLUSION</a:t>
            </a:r>
            <a:endParaRPr lang="en-IN" b="1" dirty="0"/>
          </a:p>
        </p:txBody>
      </p:sp>
      <p:graphicFrame>
        <p:nvGraphicFramePr>
          <p:cNvPr id="6" name="Content Placeholder 5">
            <a:extLst>
              <a:ext uri="{FF2B5EF4-FFF2-40B4-BE49-F238E27FC236}">
                <a16:creationId xmlns:a16="http://schemas.microsoft.com/office/drawing/2014/main" id="{733C990B-934E-4D5A-F297-CDF102E83E98}"/>
              </a:ext>
            </a:extLst>
          </p:cNvPr>
          <p:cNvGraphicFramePr>
            <a:graphicFrameLocks noGrp="1"/>
          </p:cNvGraphicFramePr>
          <p:nvPr>
            <p:ph idx="1"/>
            <p:extLst>
              <p:ext uri="{D42A27DB-BD31-4B8C-83A1-F6EECF244321}">
                <p14:modId xmlns:p14="http://schemas.microsoft.com/office/powerpoint/2010/main" val="1056273510"/>
              </p:ext>
            </p:extLst>
          </p:nvPr>
        </p:nvGraphicFramePr>
        <p:xfrm>
          <a:off x="557048" y="2146280"/>
          <a:ext cx="5433849" cy="4559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yellow sign with black letters">
            <a:extLst>
              <a:ext uri="{FF2B5EF4-FFF2-40B4-BE49-F238E27FC236}">
                <a16:creationId xmlns:a16="http://schemas.microsoft.com/office/drawing/2014/main" id="{8262009D-15BF-AD52-1BF1-4C86236753DF}"/>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699528" y="856576"/>
            <a:ext cx="1439916" cy="877630"/>
          </a:xfrm>
          <a:prstGeom prst="rect">
            <a:avLst/>
          </a:prstGeom>
          <a:ln>
            <a:noFill/>
          </a:ln>
          <a:effectLst>
            <a:softEdge rad="112500"/>
          </a:effectLst>
        </p:spPr>
      </p:pic>
      <p:sp>
        <p:nvSpPr>
          <p:cNvPr id="5" name="Content Placeholder 2">
            <a:extLst>
              <a:ext uri="{FF2B5EF4-FFF2-40B4-BE49-F238E27FC236}">
                <a16:creationId xmlns:a16="http://schemas.microsoft.com/office/drawing/2014/main" id="{FA952881-4C45-B8DD-9427-31BF6B544C55}"/>
              </a:ext>
            </a:extLst>
          </p:cNvPr>
          <p:cNvSpPr txBox="1">
            <a:spLocks/>
          </p:cNvSpPr>
          <p:nvPr/>
        </p:nvSpPr>
        <p:spPr>
          <a:xfrm>
            <a:off x="6180083" y="1065342"/>
            <a:ext cx="4629107" cy="456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b="1" dirty="0"/>
              <a:t>Useful for </a:t>
            </a:r>
            <a:r>
              <a:rPr lang="en-US" sz="2000" b="1" dirty="0"/>
              <a:t>Movies Industry</a:t>
            </a:r>
            <a:endParaRPr lang="en-IN" sz="2000" dirty="0"/>
          </a:p>
        </p:txBody>
      </p:sp>
      <p:cxnSp>
        <p:nvCxnSpPr>
          <p:cNvPr id="8" name="Connector: Curved 7">
            <a:extLst>
              <a:ext uri="{FF2B5EF4-FFF2-40B4-BE49-F238E27FC236}">
                <a16:creationId xmlns:a16="http://schemas.microsoft.com/office/drawing/2014/main" id="{F26B8690-3801-15E7-2CA2-9A19E9E3B47C}"/>
              </a:ext>
            </a:extLst>
          </p:cNvPr>
          <p:cNvCxnSpPr>
            <a:cxnSpLocks/>
          </p:cNvCxnSpPr>
          <p:nvPr/>
        </p:nvCxnSpPr>
        <p:spPr>
          <a:xfrm rot="10800000">
            <a:off x="1033479" y="3168028"/>
            <a:ext cx="2287791" cy="1488057"/>
          </a:xfrm>
          <a:prstGeom prst="curvedConnector3">
            <a:avLst>
              <a:gd name="adj1" fmla="val 4954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90459FD-5B09-7B8B-8CBC-83FDCAE35B96}"/>
              </a:ext>
            </a:extLst>
          </p:cNvPr>
          <p:cNvSpPr txBox="1"/>
          <p:nvPr/>
        </p:nvSpPr>
        <p:spPr>
          <a:xfrm>
            <a:off x="80500" y="2798695"/>
            <a:ext cx="1905956" cy="369332"/>
          </a:xfrm>
          <a:prstGeom prst="rect">
            <a:avLst/>
          </a:prstGeom>
          <a:noFill/>
        </p:spPr>
        <p:txBody>
          <a:bodyPr wrap="square" rtlCol="0">
            <a:spAutoFit/>
          </a:bodyPr>
          <a:lstStyle/>
          <a:p>
            <a:r>
              <a:rPr lang="en-US" b="1" dirty="0">
                <a:solidFill>
                  <a:schemeClr val="bg1"/>
                </a:solidFill>
              </a:rPr>
              <a:t>The sweet spot</a:t>
            </a:r>
            <a:endParaRPr lang="en-IN" b="1" dirty="0">
              <a:solidFill>
                <a:schemeClr val="bg1"/>
              </a:solidFill>
            </a:endParaRPr>
          </a:p>
        </p:txBody>
      </p:sp>
      <p:sp>
        <p:nvSpPr>
          <p:cNvPr id="17" name="Content Placeholder 2">
            <a:extLst>
              <a:ext uri="{FF2B5EF4-FFF2-40B4-BE49-F238E27FC236}">
                <a16:creationId xmlns:a16="http://schemas.microsoft.com/office/drawing/2014/main" id="{D030659D-71A5-6302-90D1-83383A062604}"/>
              </a:ext>
            </a:extLst>
          </p:cNvPr>
          <p:cNvSpPr txBox="1">
            <a:spLocks/>
          </p:cNvSpPr>
          <p:nvPr/>
        </p:nvSpPr>
        <p:spPr>
          <a:xfrm>
            <a:off x="5780691" y="2226517"/>
            <a:ext cx="5948855" cy="13024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2000" b="1" dirty="0"/>
              <a:t>Focusing on the all these variables together would pose a better chance to get in the top 1000 movies of all time.</a:t>
            </a:r>
            <a:endParaRPr lang="en-IN" sz="2000" dirty="0"/>
          </a:p>
        </p:txBody>
      </p:sp>
      <p:pic>
        <p:nvPicPr>
          <p:cNvPr id="19" name="Picture 18" descr="A shelf with movies on it&#10;&#10;Description automatically generated">
            <a:extLst>
              <a:ext uri="{FF2B5EF4-FFF2-40B4-BE49-F238E27FC236}">
                <a16:creationId xmlns:a16="http://schemas.microsoft.com/office/drawing/2014/main" id="{0D86F8F0-271C-74EF-AF97-A466900D5A5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990897" y="3168028"/>
            <a:ext cx="6034255" cy="3554324"/>
          </a:xfrm>
          <a:prstGeom prst="rect">
            <a:avLst/>
          </a:prstGeom>
        </p:spPr>
      </p:pic>
    </p:spTree>
    <p:extLst>
      <p:ext uri="{BB962C8B-B14F-4D97-AF65-F5344CB8AC3E}">
        <p14:creationId xmlns:p14="http://schemas.microsoft.com/office/powerpoint/2010/main" val="4251208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yellow sign with black letters">
            <a:extLst>
              <a:ext uri="{FF2B5EF4-FFF2-40B4-BE49-F238E27FC236}">
                <a16:creationId xmlns:a16="http://schemas.microsoft.com/office/drawing/2014/main" id="{8262009D-15BF-AD52-1BF1-4C86236753D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581805" y="5987375"/>
            <a:ext cx="1439916" cy="877630"/>
          </a:xfrm>
          <a:prstGeom prst="rect">
            <a:avLst/>
          </a:prstGeom>
          <a:ln>
            <a:noFill/>
          </a:ln>
          <a:effectLst>
            <a:softEdge rad="112500"/>
          </a:effectLst>
        </p:spPr>
      </p:pic>
      <p:sp>
        <p:nvSpPr>
          <p:cNvPr id="17" name="Content Placeholder 2">
            <a:extLst>
              <a:ext uri="{FF2B5EF4-FFF2-40B4-BE49-F238E27FC236}">
                <a16:creationId xmlns:a16="http://schemas.microsoft.com/office/drawing/2014/main" id="{D030659D-71A5-6302-90D1-83383A062604}"/>
              </a:ext>
            </a:extLst>
          </p:cNvPr>
          <p:cNvSpPr txBox="1">
            <a:spLocks/>
          </p:cNvSpPr>
          <p:nvPr/>
        </p:nvSpPr>
        <p:spPr>
          <a:xfrm>
            <a:off x="3026981" y="3035814"/>
            <a:ext cx="5948855" cy="8776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6000" dirty="0"/>
              <a:t>Thank </a:t>
            </a:r>
            <a:r>
              <a:rPr lang="en-US" sz="6000" b="1" dirty="0"/>
              <a:t>You!</a:t>
            </a:r>
            <a:endParaRPr lang="en-IN" sz="6000" dirty="0"/>
          </a:p>
        </p:txBody>
      </p:sp>
      <p:pic>
        <p:nvPicPr>
          <p:cNvPr id="12" name="Picture 11" descr="A blue text on a black background">
            <a:extLst>
              <a:ext uri="{FF2B5EF4-FFF2-40B4-BE49-F238E27FC236}">
                <a16:creationId xmlns:a16="http://schemas.microsoft.com/office/drawing/2014/main" id="{B3B69D94-3A9D-86E2-DF60-1B7CDB9894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7469" y="6179516"/>
            <a:ext cx="1277353" cy="493349"/>
          </a:xfrm>
          <a:prstGeom prst="rect">
            <a:avLst/>
          </a:prstGeom>
        </p:spPr>
      </p:pic>
      <p:sp>
        <p:nvSpPr>
          <p:cNvPr id="15" name="Content Placeholder 2">
            <a:extLst>
              <a:ext uri="{FF2B5EF4-FFF2-40B4-BE49-F238E27FC236}">
                <a16:creationId xmlns:a16="http://schemas.microsoft.com/office/drawing/2014/main" id="{7E4C581D-B16E-BEB7-62BF-934427E432F2}"/>
              </a:ext>
            </a:extLst>
          </p:cNvPr>
          <p:cNvSpPr txBox="1">
            <a:spLocks/>
          </p:cNvSpPr>
          <p:nvPr/>
        </p:nvSpPr>
        <p:spPr>
          <a:xfrm>
            <a:off x="-68319" y="5660657"/>
            <a:ext cx="2496206" cy="326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600" b="1" dirty="0"/>
              <a:t>Data Collection from:</a:t>
            </a:r>
            <a:endParaRPr lang="en-IN" sz="1600" b="1" dirty="0"/>
          </a:p>
        </p:txBody>
      </p:sp>
      <p:sp>
        <p:nvSpPr>
          <p:cNvPr id="18" name="TextBox 17">
            <a:extLst>
              <a:ext uri="{FF2B5EF4-FFF2-40B4-BE49-F238E27FC236}">
                <a16:creationId xmlns:a16="http://schemas.microsoft.com/office/drawing/2014/main" id="{84C6190A-BDEE-A270-42A2-4B6F8EE9FCDE}"/>
              </a:ext>
            </a:extLst>
          </p:cNvPr>
          <p:cNvSpPr txBox="1"/>
          <p:nvPr/>
        </p:nvSpPr>
        <p:spPr>
          <a:xfrm>
            <a:off x="9395634" y="6133622"/>
            <a:ext cx="2702469" cy="646331"/>
          </a:xfrm>
          <a:prstGeom prst="rect">
            <a:avLst/>
          </a:prstGeom>
          <a:noFill/>
        </p:spPr>
        <p:txBody>
          <a:bodyPr wrap="square">
            <a:spAutoFit/>
          </a:bodyPr>
          <a:lstStyle/>
          <a:p>
            <a:r>
              <a:rPr lang="en-IN" b="1" dirty="0"/>
              <a:t>"Data beats emotions." </a:t>
            </a:r>
          </a:p>
          <a:p>
            <a:r>
              <a:rPr lang="en-IN" dirty="0"/>
              <a:t>		     – </a:t>
            </a:r>
            <a:r>
              <a:rPr lang="en-IN" i="1" dirty="0"/>
              <a:t>Sean Rad</a:t>
            </a:r>
            <a:endParaRPr lang="en-IN" dirty="0"/>
          </a:p>
        </p:txBody>
      </p:sp>
      <p:sp>
        <p:nvSpPr>
          <p:cNvPr id="20" name="Rectangle: Rounded Corners 19">
            <a:extLst>
              <a:ext uri="{FF2B5EF4-FFF2-40B4-BE49-F238E27FC236}">
                <a16:creationId xmlns:a16="http://schemas.microsoft.com/office/drawing/2014/main" id="{60B3DB36-5142-DB42-8633-706BDBCE21A2}"/>
              </a:ext>
            </a:extLst>
          </p:cNvPr>
          <p:cNvSpPr/>
          <p:nvPr/>
        </p:nvSpPr>
        <p:spPr>
          <a:xfrm>
            <a:off x="3447393" y="1912883"/>
            <a:ext cx="4960882" cy="756745"/>
          </a:xfrm>
          <a:prstGeom prst="roundRect">
            <a:avLst/>
          </a:prstGeom>
          <a:solidFill>
            <a:schemeClr val="bg1">
              <a:lumMod val="85000"/>
              <a:lumOff val="1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1100"/>
          </a:p>
        </p:txBody>
      </p:sp>
      <p:sp>
        <p:nvSpPr>
          <p:cNvPr id="21" name="Title 1">
            <a:extLst>
              <a:ext uri="{FF2B5EF4-FFF2-40B4-BE49-F238E27FC236}">
                <a16:creationId xmlns:a16="http://schemas.microsoft.com/office/drawing/2014/main" id="{6F36A73A-ED10-5072-D8C8-30399EC572A2}"/>
              </a:ext>
            </a:extLst>
          </p:cNvPr>
          <p:cNvSpPr txBox="1">
            <a:spLocks/>
          </p:cNvSpPr>
          <p:nvPr/>
        </p:nvSpPr>
        <p:spPr>
          <a:xfrm>
            <a:off x="3510165" y="2196654"/>
            <a:ext cx="4729944" cy="533717"/>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sz="5400" kern="1200">
                <a:solidFill>
                  <a:schemeClr val="tx1"/>
                </a:solidFill>
                <a:latin typeface="+mj-lt"/>
                <a:ea typeface="+mj-ea"/>
                <a:cs typeface="+mj-cs"/>
              </a:defRPr>
            </a:lvl1pPr>
          </a:lstStyle>
          <a:p>
            <a:pPr algn="ctr"/>
            <a:r>
              <a:rPr lang="en-US" sz="4400" b="1" dirty="0">
                <a:solidFill>
                  <a:srgbClr val="FFC000"/>
                </a:solidFill>
                <a:latin typeface="Chiller" panose="04020404031007020602" pitchFamily="82" charset="0"/>
              </a:rPr>
              <a:t>THE “KRITICS” REVIEW</a:t>
            </a:r>
            <a:endParaRPr lang="en-IN" sz="3200" b="1" dirty="0">
              <a:solidFill>
                <a:srgbClr val="FFC000"/>
              </a:solidFill>
              <a:latin typeface="Chiller" panose="04020404031007020602" pitchFamily="82" charset="0"/>
            </a:endParaRPr>
          </a:p>
        </p:txBody>
      </p:sp>
      <p:sp>
        <p:nvSpPr>
          <p:cNvPr id="22" name="TextBox 21">
            <a:extLst>
              <a:ext uri="{FF2B5EF4-FFF2-40B4-BE49-F238E27FC236}">
                <a16:creationId xmlns:a16="http://schemas.microsoft.com/office/drawing/2014/main" id="{E3C8FB74-61AB-4D36-4C0A-882194E696B0}"/>
              </a:ext>
            </a:extLst>
          </p:cNvPr>
          <p:cNvSpPr txBox="1"/>
          <p:nvPr/>
        </p:nvSpPr>
        <p:spPr>
          <a:xfrm>
            <a:off x="5018035" y="3728778"/>
            <a:ext cx="3295648" cy="646331"/>
          </a:xfrm>
          <a:prstGeom prst="rect">
            <a:avLst/>
          </a:prstGeom>
          <a:noFill/>
        </p:spPr>
        <p:txBody>
          <a:bodyPr wrap="square">
            <a:spAutoFit/>
          </a:bodyPr>
          <a:lstStyle/>
          <a:p>
            <a:pPr marL="285750" indent="-285750">
              <a:buFontTx/>
              <a:buChar char="-"/>
            </a:pPr>
            <a:r>
              <a:rPr lang="en-IN" dirty="0"/>
              <a:t>Analysis by </a:t>
            </a:r>
            <a:r>
              <a:rPr lang="en-IN" b="1" dirty="0"/>
              <a:t>Bikash Gupta</a:t>
            </a:r>
          </a:p>
          <a:p>
            <a:pPr marL="2114550" lvl="4" indent="-285750">
              <a:buFontTx/>
              <a:buChar char="-"/>
            </a:pPr>
            <a:r>
              <a:rPr lang="en-IN" b="1" dirty="0">
                <a:hlinkClick r:id="rId6"/>
              </a:rPr>
              <a:t>LinkedIn</a:t>
            </a:r>
            <a:endParaRPr lang="en-IN" dirty="0"/>
          </a:p>
        </p:txBody>
      </p:sp>
    </p:spTree>
    <p:extLst>
      <p:ext uri="{BB962C8B-B14F-4D97-AF65-F5344CB8AC3E}">
        <p14:creationId xmlns:p14="http://schemas.microsoft.com/office/powerpoint/2010/main" val="1892555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a:xfrm>
            <a:off x="178677" y="753228"/>
            <a:ext cx="10115506" cy="1080938"/>
          </a:xfrm>
        </p:spPr>
        <p:txBody>
          <a:bodyPr>
            <a:normAutofit/>
          </a:bodyPr>
          <a:lstStyle/>
          <a:p>
            <a:r>
              <a:rPr lang="en-US" sz="3200" dirty="0"/>
              <a:t>Gross Earnings Analysis</a:t>
            </a:r>
            <a:endParaRPr lang="en-IN" sz="3200"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699528" y="856576"/>
            <a:ext cx="1439916" cy="877630"/>
          </a:xfrm>
          <a:prstGeom prst="rect">
            <a:avLst/>
          </a:prstGeom>
          <a:ln>
            <a:noFill/>
          </a:ln>
          <a:effectLst>
            <a:softEdge rad="112500"/>
          </a:effectLst>
        </p:spPr>
      </p:pic>
      <p:sp>
        <p:nvSpPr>
          <p:cNvPr id="9" name="Content Placeholder 2">
            <a:extLst>
              <a:ext uri="{FF2B5EF4-FFF2-40B4-BE49-F238E27FC236}">
                <a16:creationId xmlns:a16="http://schemas.microsoft.com/office/drawing/2014/main" id="{E54B7DD9-95D5-4DC8-43F0-87DBC720E199}"/>
              </a:ext>
            </a:extLst>
          </p:cNvPr>
          <p:cNvSpPr txBox="1">
            <a:spLocks/>
          </p:cNvSpPr>
          <p:nvPr/>
        </p:nvSpPr>
        <p:spPr>
          <a:xfrm>
            <a:off x="4792717" y="840571"/>
            <a:ext cx="5501466" cy="7222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400" b="1" dirty="0"/>
              <a:t>Useful for:</a:t>
            </a:r>
          </a:p>
          <a:p>
            <a:pPr marL="342900" indent="-342900" algn="just">
              <a:buAutoNum type="arabicPeriod"/>
            </a:pPr>
            <a:r>
              <a:rPr lang="en-US" sz="1200" b="1" dirty="0"/>
              <a:t>General Public (shortlist movies’ by top earnings).</a:t>
            </a:r>
          </a:p>
          <a:p>
            <a:pPr marL="342900" indent="-342900" algn="just">
              <a:buAutoNum type="arabicPeriod"/>
            </a:pPr>
            <a:r>
              <a:rPr lang="en-US" sz="1200" b="1" dirty="0"/>
              <a:t>To analyze what storyline and movie type people tend to watch more</a:t>
            </a:r>
            <a:endParaRPr lang="en-IN" sz="1200" dirty="0"/>
          </a:p>
        </p:txBody>
      </p:sp>
      <p:pic>
        <p:nvPicPr>
          <p:cNvPr id="5" name="Picture 4">
            <a:extLst>
              <a:ext uri="{FF2B5EF4-FFF2-40B4-BE49-F238E27FC236}">
                <a16:creationId xmlns:a16="http://schemas.microsoft.com/office/drawing/2014/main" id="{93CFB0E8-C2CB-ABEF-AD5D-998F799BD5C4}"/>
              </a:ext>
            </a:extLst>
          </p:cNvPr>
          <p:cNvPicPr>
            <a:picLocks noChangeAspect="1"/>
          </p:cNvPicPr>
          <p:nvPr/>
        </p:nvPicPr>
        <p:blipFill>
          <a:blip r:embed="rId5"/>
          <a:stretch>
            <a:fillRect/>
          </a:stretch>
        </p:blipFill>
        <p:spPr>
          <a:xfrm>
            <a:off x="84082" y="2113544"/>
            <a:ext cx="7114806" cy="2416415"/>
          </a:xfrm>
          <a:prstGeom prst="rect">
            <a:avLst/>
          </a:prstGeom>
        </p:spPr>
      </p:pic>
      <p:pic>
        <p:nvPicPr>
          <p:cNvPr id="6" name="Picture 5" descr="A logo with stars in the background&#10;&#10;Description automatically generated">
            <a:extLst>
              <a:ext uri="{FF2B5EF4-FFF2-40B4-BE49-F238E27FC236}">
                <a16:creationId xmlns:a16="http://schemas.microsoft.com/office/drawing/2014/main" id="{031CA45C-ACB6-53CD-5D49-ABF1D0DCB53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296990" y="2113544"/>
            <a:ext cx="2654804" cy="2416415"/>
          </a:xfrm>
          <a:prstGeom prst="rect">
            <a:avLst/>
          </a:prstGeom>
        </p:spPr>
      </p:pic>
      <p:pic>
        <p:nvPicPr>
          <p:cNvPr id="13" name="Picture 12" descr="A movie cover with a group of people&#10;&#10;Description automatically generated">
            <a:extLst>
              <a:ext uri="{FF2B5EF4-FFF2-40B4-BE49-F238E27FC236}">
                <a16:creationId xmlns:a16="http://schemas.microsoft.com/office/drawing/2014/main" id="{48CE3D38-7466-0218-5FFC-5C0A631A6BA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049896" y="2113544"/>
            <a:ext cx="2058022" cy="2416415"/>
          </a:xfrm>
          <a:prstGeom prst="rect">
            <a:avLst/>
          </a:prstGeom>
        </p:spPr>
      </p:pic>
      <p:pic>
        <p:nvPicPr>
          <p:cNvPr id="19" name="Picture 18" descr="A group of people with blue skin&#10;&#10;Description automatically generated">
            <a:extLst>
              <a:ext uri="{FF2B5EF4-FFF2-40B4-BE49-F238E27FC236}">
                <a16:creationId xmlns:a16="http://schemas.microsoft.com/office/drawing/2014/main" id="{E63CFEBA-30EC-7204-4876-8BC947441CC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4082" y="4634103"/>
            <a:ext cx="3531476" cy="2119404"/>
          </a:xfrm>
          <a:prstGeom prst="rect">
            <a:avLst/>
          </a:prstGeom>
        </p:spPr>
      </p:pic>
      <p:pic>
        <p:nvPicPr>
          <p:cNvPr id="22" name="Picture 21" descr="A poster of a movie&#10;&#10;Description automatically generated">
            <a:extLst>
              <a:ext uri="{FF2B5EF4-FFF2-40B4-BE49-F238E27FC236}">
                <a16:creationId xmlns:a16="http://schemas.microsoft.com/office/drawing/2014/main" id="{8C667427-CE1B-65BB-A0EC-FF98B9DEE33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759842" y="4636912"/>
            <a:ext cx="1779110" cy="2116595"/>
          </a:xfrm>
          <a:prstGeom prst="rect">
            <a:avLst/>
          </a:prstGeom>
        </p:spPr>
      </p:pic>
      <p:pic>
        <p:nvPicPr>
          <p:cNvPr id="25" name="Picture 24" descr="A person and person on a ship&#10;&#10;Description automatically generated">
            <a:extLst>
              <a:ext uri="{FF2B5EF4-FFF2-40B4-BE49-F238E27FC236}">
                <a16:creationId xmlns:a16="http://schemas.microsoft.com/office/drawing/2014/main" id="{FAA9F6D4-B875-4462-65FB-A350417B9CD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693746" y="4636912"/>
            <a:ext cx="1469470" cy="2116595"/>
          </a:xfrm>
          <a:prstGeom prst="rect">
            <a:avLst/>
          </a:prstGeom>
        </p:spPr>
      </p:pic>
      <p:pic>
        <p:nvPicPr>
          <p:cNvPr id="28" name="Picture 27" descr="A group of people in a poster&#10;&#10;Description automatically generated">
            <a:extLst>
              <a:ext uri="{FF2B5EF4-FFF2-40B4-BE49-F238E27FC236}">
                <a16:creationId xmlns:a16="http://schemas.microsoft.com/office/drawing/2014/main" id="{4637BF2E-CD48-97E1-9FF8-C6CAF64222A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296990" y="4628236"/>
            <a:ext cx="4810928" cy="2116595"/>
          </a:xfrm>
          <a:prstGeom prst="rect">
            <a:avLst/>
          </a:prstGeom>
        </p:spPr>
      </p:pic>
    </p:spTree>
    <p:extLst>
      <p:ext uri="{BB962C8B-B14F-4D97-AF65-F5344CB8AC3E}">
        <p14:creationId xmlns:p14="http://schemas.microsoft.com/office/powerpoint/2010/main" val="123211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a:xfrm>
            <a:off x="178677" y="753228"/>
            <a:ext cx="10115506" cy="1080938"/>
          </a:xfrm>
        </p:spPr>
        <p:txBody>
          <a:bodyPr/>
          <a:lstStyle/>
          <a:p>
            <a:r>
              <a:rPr lang="en-US" dirty="0"/>
              <a:t>IMDb Rating Analysis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sp>
        <p:nvSpPr>
          <p:cNvPr id="9" name="Content Placeholder 2">
            <a:extLst>
              <a:ext uri="{FF2B5EF4-FFF2-40B4-BE49-F238E27FC236}">
                <a16:creationId xmlns:a16="http://schemas.microsoft.com/office/drawing/2014/main" id="{E54B7DD9-95D5-4DC8-43F0-87DBC720E199}"/>
              </a:ext>
            </a:extLst>
          </p:cNvPr>
          <p:cNvSpPr txBox="1">
            <a:spLocks/>
          </p:cNvSpPr>
          <p:nvPr/>
        </p:nvSpPr>
        <p:spPr>
          <a:xfrm>
            <a:off x="4939862" y="959449"/>
            <a:ext cx="5354319" cy="764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500" b="1" dirty="0"/>
              <a:t>Useful for:</a:t>
            </a:r>
          </a:p>
          <a:p>
            <a:pPr marL="0" indent="0" algn="just">
              <a:buNone/>
            </a:pPr>
            <a:r>
              <a:rPr lang="en-US" sz="1500" b="1" dirty="0"/>
              <a:t>1. General Public (shortlist movies’ by top IMDb ratings).</a:t>
            </a:r>
            <a:endParaRPr lang="en-IN" sz="1500" dirty="0"/>
          </a:p>
        </p:txBody>
      </p:sp>
      <p:pic>
        <p:nvPicPr>
          <p:cNvPr id="11" name="Picture 10" descr="A person in the rain&#10;&#10;Description automatically generated">
            <a:extLst>
              <a:ext uri="{FF2B5EF4-FFF2-40B4-BE49-F238E27FC236}">
                <a16:creationId xmlns:a16="http://schemas.microsoft.com/office/drawing/2014/main" id="{59E4BDAD-E74D-5872-1CD7-F4A02F7B3F2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745454" y="2055137"/>
            <a:ext cx="2670369" cy="2464310"/>
          </a:xfrm>
          <a:prstGeom prst="rect">
            <a:avLst/>
          </a:prstGeom>
        </p:spPr>
      </p:pic>
      <p:pic>
        <p:nvPicPr>
          <p:cNvPr id="14" name="Picture 13" descr="A person standing in front of a red and white background&#10;&#10;Description automatically generated">
            <a:extLst>
              <a:ext uri="{FF2B5EF4-FFF2-40B4-BE49-F238E27FC236}">
                <a16:creationId xmlns:a16="http://schemas.microsoft.com/office/drawing/2014/main" id="{514E0FB4-543E-14AA-BB6A-7CC15F6C504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87791" y="4640353"/>
            <a:ext cx="4855304" cy="2071290"/>
          </a:xfrm>
          <a:prstGeom prst="rect">
            <a:avLst/>
          </a:prstGeom>
        </p:spPr>
      </p:pic>
      <p:pic>
        <p:nvPicPr>
          <p:cNvPr id="18" name="Picture 17" descr="A person in a tuxedo holding his finger up">
            <a:extLst>
              <a:ext uri="{FF2B5EF4-FFF2-40B4-BE49-F238E27FC236}">
                <a16:creationId xmlns:a16="http://schemas.microsoft.com/office/drawing/2014/main" id="{1D5705CA-22FF-C5D9-E32B-1F12769B71B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546428" y="2055137"/>
            <a:ext cx="2096667" cy="2464310"/>
          </a:xfrm>
          <a:prstGeom prst="rect">
            <a:avLst/>
          </a:prstGeom>
        </p:spPr>
      </p:pic>
      <p:pic>
        <p:nvPicPr>
          <p:cNvPr id="24" name="Picture 23" descr="A person in a garment">
            <a:extLst>
              <a:ext uri="{FF2B5EF4-FFF2-40B4-BE49-F238E27FC236}">
                <a16:creationId xmlns:a16="http://schemas.microsoft.com/office/drawing/2014/main" id="{25A38516-EBDA-4D44-1D03-CE1C3E1D71C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752680" y="2055136"/>
            <a:ext cx="2227262" cy="2464311"/>
          </a:xfrm>
          <a:prstGeom prst="rect">
            <a:avLst/>
          </a:prstGeom>
        </p:spPr>
      </p:pic>
      <p:pic>
        <p:nvPicPr>
          <p:cNvPr id="27" name="Picture 26" descr="A poster of a movie">
            <a:extLst>
              <a:ext uri="{FF2B5EF4-FFF2-40B4-BE49-F238E27FC236}">
                <a16:creationId xmlns:a16="http://schemas.microsoft.com/office/drawing/2014/main" id="{310B8F16-16D1-D399-B18C-B14590704B2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816038" y="4631572"/>
            <a:ext cx="2168473" cy="2048383"/>
          </a:xfrm>
          <a:prstGeom prst="rect">
            <a:avLst/>
          </a:prstGeom>
        </p:spPr>
      </p:pic>
      <p:pic>
        <p:nvPicPr>
          <p:cNvPr id="30" name="Picture 29">
            <a:extLst>
              <a:ext uri="{FF2B5EF4-FFF2-40B4-BE49-F238E27FC236}">
                <a16:creationId xmlns:a16="http://schemas.microsoft.com/office/drawing/2014/main" id="{B8F2F078-0CA4-4374-E06F-040EDA4E48F7}"/>
              </a:ext>
            </a:extLst>
          </p:cNvPr>
          <p:cNvPicPr>
            <a:picLocks noChangeAspect="1"/>
          </p:cNvPicPr>
          <p:nvPr/>
        </p:nvPicPr>
        <p:blipFill>
          <a:blip r:embed="rId14"/>
          <a:stretch>
            <a:fillRect/>
          </a:stretch>
        </p:blipFill>
        <p:spPr>
          <a:xfrm>
            <a:off x="231229" y="2083566"/>
            <a:ext cx="4298727" cy="4628077"/>
          </a:xfrm>
          <a:prstGeom prst="rect">
            <a:avLst/>
          </a:prstGeom>
        </p:spPr>
      </p:pic>
    </p:spTree>
    <p:extLst>
      <p:ext uri="{BB962C8B-B14F-4D97-AF65-F5344CB8AC3E}">
        <p14:creationId xmlns:p14="http://schemas.microsoft.com/office/powerpoint/2010/main" val="2630869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a:xfrm>
            <a:off x="178677" y="753228"/>
            <a:ext cx="10115506" cy="1080938"/>
          </a:xfrm>
        </p:spPr>
        <p:txBody>
          <a:bodyPr/>
          <a:lstStyle/>
          <a:p>
            <a:r>
              <a:rPr lang="en-US" dirty="0"/>
              <a:t>Meta score Analysis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sp>
        <p:nvSpPr>
          <p:cNvPr id="9" name="Content Placeholder 2">
            <a:extLst>
              <a:ext uri="{FF2B5EF4-FFF2-40B4-BE49-F238E27FC236}">
                <a16:creationId xmlns:a16="http://schemas.microsoft.com/office/drawing/2014/main" id="{E54B7DD9-95D5-4DC8-43F0-87DBC720E199}"/>
              </a:ext>
            </a:extLst>
          </p:cNvPr>
          <p:cNvSpPr txBox="1">
            <a:spLocks/>
          </p:cNvSpPr>
          <p:nvPr/>
        </p:nvSpPr>
        <p:spPr>
          <a:xfrm>
            <a:off x="4645572" y="932595"/>
            <a:ext cx="5648611" cy="7222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0" indent="0" algn="just">
              <a:buNone/>
            </a:pPr>
            <a:r>
              <a:rPr lang="en-US" sz="1600" b="1" dirty="0"/>
              <a:t>1. General Public (shortlist movies’ by top meta score).</a:t>
            </a:r>
            <a:endParaRPr lang="en-IN" sz="1600" dirty="0"/>
          </a:p>
        </p:txBody>
      </p:sp>
      <p:pic>
        <p:nvPicPr>
          <p:cNvPr id="5" name="Picture 4">
            <a:extLst>
              <a:ext uri="{FF2B5EF4-FFF2-40B4-BE49-F238E27FC236}">
                <a16:creationId xmlns:a16="http://schemas.microsoft.com/office/drawing/2014/main" id="{3FE16488-FF73-C37F-3FB7-D93778B7D50E}"/>
              </a:ext>
            </a:extLst>
          </p:cNvPr>
          <p:cNvPicPr>
            <a:picLocks noChangeAspect="1"/>
          </p:cNvPicPr>
          <p:nvPr/>
        </p:nvPicPr>
        <p:blipFill>
          <a:blip r:embed="rId4"/>
          <a:stretch>
            <a:fillRect/>
          </a:stretch>
        </p:blipFill>
        <p:spPr>
          <a:xfrm>
            <a:off x="178677" y="2142501"/>
            <a:ext cx="3634624" cy="4439270"/>
          </a:xfrm>
          <a:prstGeom prst="rect">
            <a:avLst/>
          </a:prstGeom>
        </p:spPr>
      </p:pic>
      <p:pic>
        <p:nvPicPr>
          <p:cNvPr id="12" name="Picture 11" descr="A person in a tuxedo holding his finger up">
            <a:extLst>
              <a:ext uri="{FF2B5EF4-FFF2-40B4-BE49-F238E27FC236}">
                <a16:creationId xmlns:a16="http://schemas.microsoft.com/office/drawing/2014/main" id="{D4BEC7A4-C52C-CDB1-FC40-041D1186D92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008142" y="2639252"/>
            <a:ext cx="2456575" cy="3445767"/>
          </a:xfrm>
          <a:prstGeom prst="rect">
            <a:avLst/>
          </a:prstGeom>
        </p:spPr>
      </p:pic>
      <p:sp>
        <p:nvSpPr>
          <p:cNvPr id="13" name="Content Placeholder 2">
            <a:extLst>
              <a:ext uri="{FF2B5EF4-FFF2-40B4-BE49-F238E27FC236}">
                <a16:creationId xmlns:a16="http://schemas.microsoft.com/office/drawing/2014/main" id="{00005CBD-BF0E-55FD-7F1C-8EE069197CA9}"/>
              </a:ext>
            </a:extLst>
          </p:cNvPr>
          <p:cNvSpPr txBox="1">
            <a:spLocks/>
          </p:cNvSpPr>
          <p:nvPr/>
        </p:nvSpPr>
        <p:spPr>
          <a:xfrm>
            <a:off x="178676" y="1592861"/>
            <a:ext cx="3647562" cy="359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sz="1600" dirty="0">
                <a:solidFill>
                  <a:schemeClr val="bg1">
                    <a:lumMod val="50000"/>
                    <a:lumOff val="50000"/>
                  </a:schemeClr>
                </a:solidFill>
              </a:rPr>
              <a:t>Movies with 100 Meta score</a:t>
            </a:r>
            <a:endParaRPr lang="en-IN" sz="1600" dirty="0">
              <a:solidFill>
                <a:schemeClr val="bg1">
                  <a:lumMod val="50000"/>
                  <a:lumOff val="50000"/>
                </a:schemeClr>
              </a:solidFill>
            </a:endParaRPr>
          </a:p>
        </p:txBody>
      </p:sp>
      <p:pic>
        <p:nvPicPr>
          <p:cNvPr id="6" name="Picture 5" descr="A movie poster of a person and person&#10;&#10;Description automatically generated">
            <a:extLst>
              <a:ext uri="{FF2B5EF4-FFF2-40B4-BE49-F238E27FC236}">
                <a16:creationId xmlns:a16="http://schemas.microsoft.com/office/drawing/2014/main" id="{DD49A179-08B2-498D-67EB-EB3DF129B5B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659558" y="2639252"/>
            <a:ext cx="2612618" cy="3445766"/>
          </a:xfrm>
          <a:prstGeom prst="rect">
            <a:avLst/>
          </a:prstGeom>
        </p:spPr>
      </p:pic>
      <p:pic>
        <p:nvPicPr>
          <p:cNvPr id="18" name="Picture 17">
            <a:extLst>
              <a:ext uri="{FF2B5EF4-FFF2-40B4-BE49-F238E27FC236}">
                <a16:creationId xmlns:a16="http://schemas.microsoft.com/office/drawing/2014/main" id="{8F1C7F04-C406-5EA5-797E-B218F0C8B40B}"/>
              </a:ext>
            </a:extLst>
          </p:cNvPr>
          <p:cNvPicPr>
            <a:picLocks noChangeAspect="1"/>
          </p:cNvPicPr>
          <p:nvPr/>
        </p:nvPicPr>
        <p:blipFill>
          <a:blip r:embed="rId9"/>
          <a:stretch>
            <a:fillRect/>
          </a:stretch>
        </p:blipFill>
        <p:spPr>
          <a:xfrm>
            <a:off x="9477585" y="2603568"/>
            <a:ext cx="2535738" cy="3481450"/>
          </a:xfrm>
          <a:prstGeom prst="rect">
            <a:avLst/>
          </a:prstGeom>
        </p:spPr>
      </p:pic>
    </p:spTree>
    <p:extLst>
      <p:ext uri="{BB962C8B-B14F-4D97-AF65-F5344CB8AC3E}">
        <p14:creationId xmlns:p14="http://schemas.microsoft.com/office/powerpoint/2010/main" val="2956832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a:xfrm>
            <a:off x="178677" y="753228"/>
            <a:ext cx="10115506" cy="1080938"/>
          </a:xfrm>
        </p:spPr>
        <p:txBody>
          <a:bodyPr/>
          <a:lstStyle/>
          <a:p>
            <a:r>
              <a:rPr lang="en-US" dirty="0"/>
              <a:t>Votes Analysis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sp>
        <p:nvSpPr>
          <p:cNvPr id="9" name="Content Placeholder 2">
            <a:extLst>
              <a:ext uri="{FF2B5EF4-FFF2-40B4-BE49-F238E27FC236}">
                <a16:creationId xmlns:a16="http://schemas.microsoft.com/office/drawing/2014/main" id="{E54B7DD9-95D5-4DC8-43F0-87DBC720E199}"/>
              </a:ext>
            </a:extLst>
          </p:cNvPr>
          <p:cNvSpPr txBox="1">
            <a:spLocks/>
          </p:cNvSpPr>
          <p:nvPr/>
        </p:nvSpPr>
        <p:spPr>
          <a:xfrm>
            <a:off x="3857297" y="788242"/>
            <a:ext cx="6436886" cy="7222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500" b="1" dirty="0"/>
              <a:t>Useful for:</a:t>
            </a:r>
          </a:p>
          <a:p>
            <a:pPr marL="342900" indent="-342900" algn="just">
              <a:buAutoNum type="arabicPeriod"/>
            </a:pPr>
            <a:r>
              <a:rPr lang="en-US" sz="1500" b="1" dirty="0"/>
              <a:t>General Public (shortlist movies’ by top votes).</a:t>
            </a:r>
          </a:p>
          <a:p>
            <a:pPr marL="342900" indent="-342900" algn="just">
              <a:buAutoNum type="arabicPeriod"/>
            </a:pPr>
            <a:r>
              <a:rPr lang="en-US" sz="1500" b="1" dirty="0"/>
              <a:t>Movie Industry: Target such types of movies which get more votes</a:t>
            </a:r>
            <a:endParaRPr lang="en-IN" sz="1500" dirty="0"/>
          </a:p>
        </p:txBody>
      </p:sp>
      <p:pic>
        <p:nvPicPr>
          <p:cNvPr id="13" name="Picture 12">
            <a:extLst>
              <a:ext uri="{FF2B5EF4-FFF2-40B4-BE49-F238E27FC236}">
                <a16:creationId xmlns:a16="http://schemas.microsoft.com/office/drawing/2014/main" id="{44886B5F-9AE8-8AD3-7492-426FE678CBC6}"/>
              </a:ext>
            </a:extLst>
          </p:cNvPr>
          <p:cNvPicPr>
            <a:picLocks noChangeAspect="1"/>
          </p:cNvPicPr>
          <p:nvPr/>
        </p:nvPicPr>
        <p:blipFill>
          <a:blip r:embed="rId4"/>
          <a:stretch>
            <a:fillRect/>
          </a:stretch>
        </p:blipFill>
        <p:spPr>
          <a:xfrm>
            <a:off x="178677" y="2111316"/>
            <a:ext cx="11834643" cy="2356774"/>
          </a:xfrm>
          <a:prstGeom prst="rect">
            <a:avLst/>
          </a:prstGeom>
        </p:spPr>
      </p:pic>
      <p:pic>
        <p:nvPicPr>
          <p:cNvPr id="3" name="Picture 2" descr="A person in the rain&#10;&#10;Description automatically generated">
            <a:extLst>
              <a:ext uri="{FF2B5EF4-FFF2-40B4-BE49-F238E27FC236}">
                <a16:creationId xmlns:a16="http://schemas.microsoft.com/office/drawing/2014/main" id="{E814A5B4-987D-9CAA-85EE-522C423530B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8677" y="4567454"/>
            <a:ext cx="2209368" cy="2214680"/>
          </a:xfrm>
          <a:prstGeom prst="rect">
            <a:avLst/>
          </a:prstGeom>
        </p:spPr>
      </p:pic>
      <p:pic>
        <p:nvPicPr>
          <p:cNvPr id="5" name="Picture 4" descr="A person in a garment">
            <a:extLst>
              <a:ext uri="{FF2B5EF4-FFF2-40B4-BE49-F238E27FC236}">
                <a16:creationId xmlns:a16="http://schemas.microsoft.com/office/drawing/2014/main" id="{F899626C-4CFE-43E3-6499-75F05A523D8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731752" y="4567454"/>
            <a:ext cx="1842757" cy="2214680"/>
          </a:xfrm>
          <a:prstGeom prst="rect">
            <a:avLst/>
          </a:prstGeom>
        </p:spPr>
      </p:pic>
      <p:pic>
        <p:nvPicPr>
          <p:cNvPr id="7" name="Picture 6" descr="A movie poster of a group of people walking on a street&#10;&#10;Description automatically generated">
            <a:extLst>
              <a:ext uri="{FF2B5EF4-FFF2-40B4-BE49-F238E27FC236}">
                <a16:creationId xmlns:a16="http://schemas.microsoft.com/office/drawing/2014/main" id="{DD198CD5-B414-37BA-2B1B-AE4D8581F8C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918216" y="4570584"/>
            <a:ext cx="2208421" cy="2208421"/>
          </a:xfrm>
          <a:prstGeom prst="rect">
            <a:avLst/>
          </a:prstGeom>
        </p:spPr>
      </p:pic>
      <p:pic>
        <p:nvPicPr>
          <p:cNvPr id="11" name="Picture 10" descr="A book cover with a person walking on a red surface&#10;&#10;Description automatically generated">
            <a:extLst>
              <a:ext uri="{FF2B5EF4-FFF2-40B4-BE49-F238E27FC236}">
                <a16:creationId xmlns:a16="http://schemas.microsoft.com/office/drawing/2014/main" id="{319B8C63-0ADD-EAA1-E4AB-937E5E04ED3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470344" y="4570584"/>
            <a:ext cx="2008724" cy="2208421"/>
          </a:xfrm>
          <a:prstGeom prst="rect">
            <a:avLst/>
          </a:prstGeom>
        </p:spPr>
      </p:pic>
      <p:pic>
        <p:nvPicPr>
          <p:cNvPr id="15" name="Picture 14" descr="A person lying on a bed with a cigarette and a book&#10;&#10;Description automatically generated">
            <a:extLst>
              <a:ext uri="{FF2B5EF4-FFF2-40B4-BE49-F238E27FC236}">
                <a16:creationId xmlns:a16="http://schemas.microsoft.com/office/drawing/2014/main" id="{2977DC10-82BE-334F-2A24-5633DD670A75}"/>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822774" y="4570110"/>
            <a:ext cx="2209368" cy="2209368"/>
          </a:xfrm>
          <a:prstGeom prst="rect">
            <a:avLst/>
          </a:prstGeom>
        </p:spPr>
      </p:pic>
    </p:spTree>
    <p:extLst>
      <p:ext uri="{BB962C8B-B14F-4D97-AF65-F5344CB8AC3E}">
        <p14:creationId xmlns:p14="http://schemas.microsoft.com/office/powerpoint/2010/main" val="1139197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a:xfrm>
            <a:off x="693683" y="753228"/>
            <a:ext cx="9600499" cy="1080938"/>
          </a:xfrm>
        </p:spPr>
        <p:txBody>
          <a:bodyPr/>
          <a:lstStyle/>
          <a:p>
            <a:r>
              <a:rPr lang="en-US" dirty="0"/>
              <a:t>Released Year Analysis</a:t>
            </a:r>
            <a:endParaRPr lang="en-IN" dirty="0"/>
          </a:p>
        </p:txBody>
      </p:sp>
      <p:sp>
        <p:nvSpPr>
          <p:cNvPr id="3" name="Content Placeholder 2">
            <a:extLst>
              <a:ext uri="{FF2B5EF4-FFF2-40B4-BE49-F238E27FC236}">
                <a16:creationId xmlns:a16="http://schemas.microsoft.com/office/drawing/2014/main" id="{D68A866C-C379-60D2-D961-55AE8F6D2FC1}"/>
              </a:ext>
            </a:extLst>
          </p:cNvPr>
          <p:cNvSpPr>
            <a:spLocks noGrp="1"/>
          </p:cNvSpPr>
          <p:nvPr>
            <p:ph idx="1"/>
          </p:nvPr>
        </p:nvSpPr>
        <p:spPr>
          <a:xfrm>
            <a:off x="587411" y="2661786"/>
            <a:ext cx="7558106" cy="3204087"/>
          </a:xfrm>
        </p:spPr>
        <p:txBody>
          <a:bodyPr>
            <a:normAutofit/>
          </a:bodyPr>
          <a:lstStyle/>
          <a:p>
            <a:pPr algn="just"/>
            <a:r>
              <a:rPr lang="en-US" dirty="0"/>
              <a:t>Movies appear to have a better chance of making it to the top list compared to those released in the 1900s.</a:t>
            </a:r>
          </a:p>
          <a:p>
            <a:pPr algn="just"/>
            <a:r>
              <a:rPr lang="en-US" dirty="0"/>
              <a:t>The dataset reveals that most of the movies are recent releases, and the bar graph (in the next slide) shows that the data is left-skewed. This suggests that movies released in recent years are more likely to rank among the top 1000 highest-rated movies or TV series.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pic>
        <p:nvPicPr>
          <p:cNvPr id="7" name="Picture 6">
            <a:extLst>
              <a:ext uri="{FF2B5EF4-FFF2-40B4-BE49-F238E27FC236}">
                <a16:creationId xmlns:a16="http://schemas.microsoft.com/office/drawing/2014/main" id="{ADC3E639-9422-0E33-FC2D-E2BC0D1BF4D2}"/>
              </a:ext>
            </a:extLst>
          </p:cNvPr>
          <p:cNvPicPr>
            <a:picLocks noChangeAspect="1"/>
          </p:cNvPicPr>
          <p:nvPr/>
        </p:nvPicPr>
        <p:blipFill>
          <a:blip r:embed="rId4"/>
          <a:stretch>
            <a:fillRect/>
          </a:stretch>
        </p:blipFill>
        <p:spPr>
          <a:xfrm>
            <a:off x="8547160" y="2856777"/>
            <a:ext cx="2872326" cy="2814104"/>
          </a:xfrm>
          <a:prstGeom prst="rect">
            <a:avLst/>
          </a:prstGeom>
        </p:spPr>
      </p:pic>
      <p:sp>
        <p:nvSpPr>
          <p:cNvPr id="12" name="Content Placeholder 2">
            <a:extLst>
              <a:ext uri="{FF2B5EF4-FFF2-40B4-BE49-F238E27FC236}">
                <a16:creationId xmlns:a16="http://schemas.microsoft.com/office/drawing/2014/main" id="{6B24873D-D0C3-AE25-DB0E-D588DBC6D395}"/>
              </a:ext>
            </a:extLst>
          </p:cNvPr>
          <p:cNvSpPr txBox="1">
            <a:spLocks/>
          </p:cNvSpPr>
          <p:nvPr/>
        </p:nvSpPr>
        <p:spPr>
          <a:xfrm>
            <a:off x="5475890" y="948941"/>
            <a:ext cx="4818292" cy="7852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0" indent="0" algn="just">
              <a:buNone/>
            </a:pPr>
            <a:r>
              <a:rPr lang="en-US" sz="1600" dirty="0"/>
              <a:t>1. General Public (shortlist movies’ by year).</a:t>
            </a:r>
            <a:endParaRPr lang="en-IN" sz="1600" dirty="0"/>
          </a:p>
        </p:txBody>
      </p:sp>
    </p:spTree>
    <p:extLst>
      <p:ext uri="{BB962C8B-B14F-4D97-AF65-F5344CB8AC3E}">
        <p14:creationId xmlns:p14="http://schemas.microsoft.com/office/powerpoint/2010/main" val="96790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p:txBody>
          <a:bodyPr/>
          <a:lstStyle/>
          <a:p>
            <a:r>
              <a:rPr lang="en-US" dirty="0"/>
              <a:t>Released Year Analysis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pic>
        <p:nvPicPr>
          <p:cNvPr id="9" name="Picture 8">
            <a:extLst>
              <a:ext uri="{FF2B5EF4-FFF2-40B4-BE49-F238E27FC236}">
                <a16:creationId xmlns:a16="http://schemas.microsoft.com/office/drawing/2014/main" id="{46C37BB0-ECBA-E18B-EC46-3BE94C0312F0}"/>
              </a:ext>
            </a:extLst>
          </p:cNvPr>
          <p:cNvPicPr>
            <a:picLocks noChangeAspect="1"/>
          </p:cNvPicPr>
          <p:nvPr/>
        </p:nvPicPr>
        <p:blipFill>
          <a:blip r:embed="rId4"/>
          <a:stretch>
            <a:fillRect/>
          </a:stretch>
        </p:blipFill>
        <p:spPr>
          <a:xfrm>
            <a:off x="126126" y="2133801"/>
            <a:ext cx="11939747" cy="4608382"/>
          </a:xfrm>
          <a:prstGeom prst="rect">
            <a:avLst/>
          </a:prstGeom>
        </p:spPr>
      </p:pic>
      <p:sp>
        <p:nvSpPr>
          <p:cNvPr id="10" name="Content Placeholder 2">
            <a:extLst>
              <a:ext uri="{FF2B5EF4-FFF2-40B4-BE49-F238E27FC236}">
                <a16:creationId xmlns:a16="http://schemas.microsoft.com/office/drawing/2014/main" id="{62823CCC-74E1-B958-7917-38B307FBCCB0}"/>
              </a:ext>
            </a:extLst>
          </p:cNvPr>
          <p:cNvSpPr>
            <a:spLocks noGrp="1"/>
          </p:cNvSpPr>
          <p:nvPr>
            <p:ph idx="1"/>
          </p:nvPr>
        </p:nvSpPr>
        <p:spPr>
          <a:xfrm>
            <a:off x="839660" y="3029649"/>
            <a:ext cx="5550630" cy="1037856"/>
          </a:xfrm>
        </p:spPr>
        <p:txBody>
          <a:bodyPr>
            <a:normAutofit/>
          </a:bodyPr>
          <a:lstStyle/>
          <a:p>
            <a:pPr marL="0" indent="0" algn="just">
              <a:buNone/>
            </a:pPr>
            <a:r>
              <a:rPr lang="en-US" sz="1600" b="1" dirty="0">
                <a:solidFill>
                  <a:schemeClr val="bg2"/>
                </a:solidFill>
              </a:rPr>
              <a:t>Most of the movies are recent releases, and the bar graph shows that the data is left-skewed. Movies released in recent years are more likely to rank among the top 1000 highest-rated movies or TV series.</a:t>
            </a:r>
            <a:endParaRPr lang="en-IN" sz="1600" b="1" dirty="0">
              <a:solidFill>
                <a:schemeClr val="bg2"/>
              </a:solidFill>
            </a:endParaRPr>
          </a:p>
        </p:txBody>
      </p:sp>
      <p:sp>
        <p:nvSpPr>
          <p:cNvPr id="11" name="Content Placeholder 2">
            <a:extLst>
              <a:ext uri="{FF2B5EF4-FFF2-40B4-BE49-F238E27FC236}">
                <a16:creationId xmlns:a16="http://schemas.microsoft.com/office/drawing/2014/main" id="{2E463275-923B-8337-4EC7-7044A1C7BFED}"/>
              </a:ext>
            </a:extLst>
          </p:cNvPr>
          <p:cNvSpPr txBox="1">
            <a:spLocks/>
          </p:cNvSpPr>
          <p:nvPr/>
        </p:nvSpPr>
        <p:spPr>
          <a:xfrm>
            <a:off x="5475890" y="948941"/>
            <a:ext cx="4818292" cy="7852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0" indent="0" algn="just">
              <a:buNone/>
            </a:pPr>
            <a:r>
              <a:rPr lang="en-US" sz="1600" dirty="0"/>
              <a:t>1. General Public (shortlist movies’ by year).</a:t>
            </a:r>
            <a:endParaRPr lang="en-IN" sz="1600" dirty="0"/>
          </a:p>
        </p:txBody>
      </p:sp>
    </p:spTree>
    <p:extLst>
      <p:ext uri="{BB962C8B-B14F-4D97-AF65-F5344CB8AC3E}">
        <p14:creationId xmlns:p14="http://schemas.microsoft.com/office/powerpoint/2010/main" val="3474151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p:txBody>
          <a:bodyPr/>
          <a:lstStyle/>
          <a:p>
            <a:r>
              <a:rPr lang="en-US" dirty="0"/>
              <a:t>Runtime Analysis</a:t>
            </a:r>
            <a:endParaRPr lang="en-IN" dirty="0"/>
          </a:p>
        </p:txBody>
      </p:sp>
      <p:sp>
        <p:nvSpPr>
          <p:cNvPr id="3" name="Content Placeholder 2">
            <a:extLst>
              <a:ext uri="{FF2B5EF4-FFF2-40B4-BE49-F238E27FC236}">
                <a16:creationId xmlns:a16="http://schemas.microsoft.com/office/drawing/2014/main" id="{D68A866C-C379-60D2-D961-55AE8F6D2FC1}"/>
              </a:ext>
            </a:extLst>
          </p:cNvPr>
          <p:cNvSpPr>
            <a:spLocks noGrp="1"/>
          </p:cNvSpPr>
          <p:nvPr>
            <p:ph idx="1"/>
          </p:nvPr>
        </p:nvSpPr>
        <p:spPr>
          <a:xfrm>
            <a:off x="566133" y="2139200"/>
            <a:ext cx="10540403" cy="877630"/>
          </a:xfrm>
        </p:spPr>
        <p:txBody>
          <a:bodyPr>
            <a:normAutofit/>
          </a:bodyPr>
          <a:lstStyle/>
          <a:p>
            <a:pPr algn="just"/>
            <a:r>
              <a:rPr lang="en-US" dirty="0"/>
              <a:t>Directors and producers should focus on making movies which are too short or not too long. The sweet spot is within 100 – 140 minutes.</a:t>
            </a:r>
            <a:endParaRPr lang="en-IN"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pic>
        <p:nvPicPr>
          <p:cNvPr id="6" name="Picture 5">
            <a:extLst>
              <a:ext uri="{FF2B5EF4-FFF2-40B4-BE49-F238E27FC236}">
                <a16:creationId xmlns:a16="http://schemas.microsoft.com/office/drawing/2014/main" id="{71D2BBFA-D696-07E7-F578-035FA573ABD3}"/>
              </a:ext>
            </a:extLst>
          </p:cNvPr>
          <p:cNvPicPr>
            <a:picLocks noChangeAspect="1"/>
          </p:cNvPicPr>
          <p:nvPr/>
        </p:nvPicPr>
        <p:blipFill>
          <a:blip r:embed="rId4"/>
          <a:stretch>
            <a:fillRect/>
          </a:stretch>
        </p:blipFill>
        <p:spPr>
          <a:xfrm>
            <a:off x="875258" y="3016830"/>
            <a:ext cx="10231278" cy="3667637"/>
          </a:xfrm>
          <a:prstGeom prst="rect">
            <a:avLst/>
          </a:prstGeom>
        </p:spPr>
      </p:pic>
      <p:sp>
        <p:nvSpPr>
          <p:cNvPr id="7" name="Content Placeholder 2">
            <a:extLst>
              <a:ext uri="{FF2B5EF4-FFF2-40B4-BE49-F238E27FC236}">
                <a16:creationId xmlns:a16="http://schemas.microsoft.com/office/drawing/2014/main" id="{FC99CA25-CC93-01FC-524B-EDBA8241BD0B}"/>
              </a:ext>
            </a:extLst>
          </p:cNvPr>
          <p:cNvSpPr txBox="1">
            <a:spLocks/>
          </p:cNvSpPr>
          <p:nvPr/>
        </p:nvSpPr>
        <p:spPr>
          <a:xfrm>
            <a:off x="5475890" y="948941"/>
            <a:ext cx="4818292" cy="7852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0" indent="0" algn="just">
              <a:buNone/>
            </a:pPr>
            <a:r>
              <a:rPr lang="en-US" sz="1600" dirty="0"/>
              <a:t>1. Movie industry: Targeting runtimes within range</a:t>
            </a:r>
            <a:endParaRPr lang="en-IN" sz="1600" dirty="0"/>
          </a:p>
        </p:txBody>
      </p:sp>
    </p:spTree>
    <p:extLst>
      <p:ext uri="{BB962C8B-B14F-4D97-AF65-F5344CB8AC3E}">
        <p14:creationId xmlns:p14="http://schemas.microsoft.com/office/powerpoint/2010/main" val="3859014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29034-B477-F319-A894-A4A29067E911}"/>
              </a:ext>
            </a:extLst>
          </p:cNvPr>
          <p:cNvSpPr>
            <a:spLocks noGrp="1"/>
          </p:cNvSpPr>
          <p:nvPr>
            <p:ph type="title"/>
          </p:nvPr>
        </p:nvSpPr>
        <p:spPr>
          <a:xfrm>
            <a:off x="178677" y="753228"/>
            <a:ext cx="10115506" cy="1080938"/>
          </a:xfrm>
        </p:spPr>
        <p:txBody>
          <a:bodyPr>
            <a:normAutofit/>
          </a:bodyPr>
          <a:lstStyle/>
          <a:p>
            <a:r>
              <a:rPr lang="en-US" sz="2400" b="1" dirty="0"/>
              <a:t>Certificate Analysis by Votes &amp; Gross</a:t>
            </a:r>
            <a:endParaRPr lang="en-IN" sz="2400" b="1" dirty="0"/>
          </a:p>
        </p:txBody>
      </p:sp>
      <p:pic>
        <p:nvPicPr>
          <p:cNvPr id="4" name="Picture 3" descr="A yellow sign with black letters">
            <a:extLst>
              <a:ext uri="{FF2B5EF4-FFF2-40B4-BE49-F238E27FC236}">
                <a16:creationId xmlns:a16="http://schemas.microsoft.com/office/drawing/2014/main" id="{EF7586CA-9C52-4284-258B-B333040F19B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99528" y="856576"/>
            <a:ext cx="1439916" cy="877630"/>
          </a:xfrm>
          <a:prstGeom prst="rect">
            <a:avLst/>
          </a:prstGeom>
          <a:ln>
            <a:noFill/>
          </a:ln>
          <a:effectLst>
            <a:softEdge rad="112500"/>
          </a:effectLst>
        </p:spPr>
      </p:pic>
      <p:sp>
        <p:nvSpPr>
          <p:cNvPr id="9" name="Content Placeholder 2">
            <a:extLst>
              <a:ext uri="{FF2B5EF4-FFF2-40B4-BE49-F238E27FC236}">
                <a16:creationId xmlns:a16="http://schemas.microsoft.com/office/drawing/2014/main" id="{E54B7DD9-95D5-4DC8-43F0-87DBC720E199}"/>
              </a:ext>
            </a:extLst>
          </p:cNvPr>
          <p:cNvSpPr txBox="1">
            <a:spLocks/>
          </p:cNvSpPr>
          <p:nvPr/>
        </p:nvSpPr>
        <p:spPr>
          <a:xfrm>
            <a:off x="5665076" y="983208"/>
            <a:ext cx="4629107" cy="8509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sz="1600" b="1" dirty="0"/>
              <a:t>Useful for:</a:t>
            </a:r>
          </a:p>
          <a:p>
            <a:pPr marL="342900" indent="-342900" algn="just">
              <a:buAutoNum type="arabicPeriod"/>
            </a:pPr>
            <a:r>
              <a:rPr lang="en-US" sz="1400" b="1" dirty="0"/>
              <a:t>Movies Industry: Target top 2 categories</a:t>
            </a:r>
            <a:endParaRPr lang="en-IN" sz="1400" dirty="0"/>
          </a:p>
        </p:txBody>
      </p:sp>
      <p:sp>
        <p:nvSpPr>
          <p:cNvPr id="6" name="TextBox 5">
            <a:extLst>
              <a:ext uri="{FF2B5EF4-FFF2-40B4-BE49-F238E27FC236}">
                <a16:creationId xmlns:a16="http://schemas.microsoft.com/office/drawing/2014/main" id="{B2273865-F2CE-00F0-1B64-8DB32A0DAB2D}"/>
              </a:ext>
            </a:extLst>
          </p:cNvPr>
          <p:cNvSpPr txBox="1"/>
          <p:nvPr/>
        </p:nvSpPr>
        <p:spPr>
          <a:xfrm>
            <a:off x="8073489" y="4071281"/>
            <a:ext cx="3922141" cy="1323439"/>
          </a:xfrm>
          <a:prstGeom prst="rect">
            <a:avLst/>
          </a:prstGeom>
          <a:noFill/>
        </p:spPr>
        <p:txBody>
          <a:bodyPr wrap="square">
            <a:spAutoFit/>
          </a:bodyPr>
          <a:lstStyle/>
          <a:p>
            <a:pPr algn="just"/>
            <a:r>
              <a:rPr lang="en-IN" sz="1600" b="1" dirty="0"/>
              <a:t>Parental Guidance Suggested	&amp; Mature Audience certificate categories are similar with average number of votes and gross earnings per movie and tops the chart.</a:t>
            </a:r>
          </a:p>
        </p:txBody>
      </p:sp>
      <p:pic>
        <p:nvPicPr>
          <p:cNvPr id="8" name="Picture 7">
            <a:extLst>
              <a:ext uri="{FF2B5EF4-FFF2-40B4-BE49-F238E27FC236}">
                <a16:creationId xmlns:a16="http://schemas.microsoft.com/office/drawing/2014/main" id="{9666DDF3-E2D7-5E58-2462-35DC842F340A}"/>
              </a:ext>
            </a:extLst>
          </p:cNvPr>
          <p:cNvPicPr>
            <a:picLocks noChangeAspect="1"/>
          </p:cNvPicPr>
          <p:nvPr/>
        </p:nvPicPr>
        <p:blipFill>
          <a:blip r:embed="rId4"/>
          <a:stretch>
            <a:fillRect/>
          </a:stretch>
        </p:blipFill>
        <p:spPr>
          <a:xfrm>
            <a:off x="0" y="2014327"/>
            <a:ext cx="7903032" cy="2378786"/>
          </a:xfrm>
          <a:prstGeom prst="rect">
            <a:avLst/>
          </a:prstGeom>
        </p:spPr>
      </p:pic>
      <p:grpSp>
        <p:nvGrpSpPr>
          <p:cNvPr id="18" name="Group 17">
            <a:extLst>
              <a:ext uri="{FF2B5EF4-FFF2-40B4-BE49-F238E27FC236}">
                <a16:creationId xmlns:a16="http://schemas.microsoft.com/office/drawing/2014/main" id="{25AE4880-E7FF-1D7B-9D78-5212FE78753D}"/>
              </a:ext>
            </a:extLst>
          </p:cNvPr>
          <p:cNvGrpSpPr/>
          <p:nvPr/>
        </p:nvGrpSpPr>
        <p:grpSpPr>
          <a:xfrm>
            <a:off x="9183032" y="5625556"/>
            <a:ext cx="2812598" cy="1197451"/>
            <a:chOff x="8998544" y="2239607"/>
            <a:chExt cx="2930698" cy="1912953"/>
          </a:xfrm>
        </p:grpSpPr>
        <p:sp>
          <p:nvSpPr>
            <p:cNvPr id="10" name="TextBox 9">
              <a:extLst>
                <a:ext uri="{FF2B5EF4-FFF2-40B4-BE49-F238E27FC236}">
                  <a16:creationId xmlns:a16="http://schemas.microsoft.com/office/drawing/2014/main" id="{EE38E29B-546A-E7A6-E0EE-2E6BBC1C8322}"/>
                </a:ext>
              </a:extLst>
            </p:cNvPr>
            <p:cNvSpPr txBox="1"/>
            <p:nvPr/>
          </p:nvSpPr>
          <p:spPr>
            <a:xfrm>
              <a:off x="8998544" y="2239607"/>
              <a:ext cx="2930698" cy="540847"/>
            </a:xfrm>
            <a:prstGeom prst="rect">
              <a:avLst/>
            </a:prstGeom>
            <a:noFill/>
          </p:spPr>
          <p:txBody>
            <a:bodyPr wrap="square">
              <a:spAutoFit/>
            </a:bodyPr>
            <a:lstStyle/>
            <a:p>
              <a:pPr algn="r"/>
              <a:r>
                <a:rPr lang="en-US" sz="1600" b="1" dirty="0">
                  <a:solidFill>
                    <a:srgbClr val="0070C0"/>
                  </a:solidFill>
                </a:rPr>
                <a:t>Parental Guide Suggested</a:t>
              </a:r>
              <a:endParaRPr lang="en-IN" sz="1600" b="1" dirty="0">
                <a:solidFill>
                  <a:srgbClr val="0070C0"/>
                </a:solidFill>
              </a:endParaRPr>
            </a:p>
          </p:txBody>
        </p:sp>
        <p:sp>
          <p:nvSpPr>
            <p:cNvPr id="11" name="TextBox 10">
              <a:extLst>
                <a:ext uri="{FF2B5EF4-FFF2-40B4-BE49-F238E27FC236}">
                  <a16:creationId xmlns:a16="http://schemas.microsoft.com/office/drawing/2014/main" id="{DD331C96-7275-AA64-5E72-3D66613AAFCE}"/>
                </a:ext>
              </a:extLst>
            </p:cNvPr>
            <p:cNvSpPr txBox="1"/>
            <p:nvPr/>
          </p:nvSpPr>
          <p:spPr>
            <a:xfrm>
              <a:off x="8998544" y="2709101"/>
              <a:ext cx="2930698" cy="540847"/>
            </a:xfrm>
            <a:prstGeom prst="rect">
              <a:avLst/>
            </a:prstGeom>
            <a:noFill/>
          </p:spPr>
          <p:txBody>
            <a:bodyPr wrap="square">
              <a:spAutoFit/>
            </a:bodyPr>
            <a:lstStyle/>
            <a:p>
              <a:pPr algn="r"/>
              <a:r>
                <a:rPr lang="en-US" sz="1600" b="1" dirty="0">
                  <a:solidFill>
                    <a:srgbClr val="FF3B3B"/>
                  </a:solidFill>
                </a:rPr>
                <a:t>For Mature Audiences</a:t>
              </a:r>
              <a:endParaRPr lang="en-IN" sz="1600" b="1" dirty="0">
                <a:solidFill>
                  <a:srgbClr val="FF3B3B"/>
                </a:solidFill>
              </a:endParaRPr>
            </a:p>
          </p:txBody>
        </p:sp>
        <p:sp>
          <p:nvSpPr>
            <p:cNvPr id="12" name="TextBox 11">
              <a:extLst>
                <a:ext uri="{FF2B5EF4-FFF2-40B4-BE49-F238E27FC236}">
                  <a16:creationId xmlns:a16="http://schemas.microsoft.com/office/drawing/2014/main" id="{FF2ABB8E-2054-E3D0-E26B-5D5E9E766E24}"/>
                </a:ext>
              </a:extLst>
            </p:cNvPr>
            <p:cNvSpPr txBox="1"/>
            <p:nvPr/>
          </p:nvSpPr>
          <p:spPr>
            <a:xfrm>
              <a:off x="8998544" y="3142307"/>
              <a:ext cx="2930698" cy="540847"/>
            </a:xfrm>
            <a:prstGeom prst="rect">
              <a:avLst/>
            </a:prstGeom>
            <a:noFill/>
          </p:spPr>
          <p:txBody>
            <a:bodyPr wrap="square">
              <a:spAutoFit/>
            </a:bodyPr>
            <a:lstStyle/>
            <a:p>
              <a:pPr algn="r"/>
              <a:r>
                <a:rPr lang="en-US" sz="1600" b="1" dirty="0">
                  <a:solidFill>
                    <a:srgbClr val="FFC000"/>
                  </a:solidFill>
                </a:rPr>
                <a:t>For General Audiences</a:t>
              </a:r>
              <a:endParaRPr lang="en-IN" sz="1600" b="1" dirty="0">
                <a:solidFill>
                  <a:srgbClr val="FFC000"/>
                </a:solidFill>
              </a:endParaRPr>
            </a:p>
          </p:txBody>
        </p:sp>
        <p:sp>
          <p:nvSpPr>
            <p:cNvPr id="17" name="TextBox 16">
              <a:extLst>
                <a:ext uri="{FF2B5EF4-FFF2-40B4-BE49-F238E27FC236}">
                  <a16:creationId xmlns:a16="http://schemas.microsoft.com/office/drawing/2014/main" id="{48010D4E-40CD-5DE9-225D-A17D81962D90}"/>
                </a:ext>
              </a:extLst>
            </p:cNvPr>
            <p:cNvSpPr txBox="1"/>
            <p:nvPr/>
          </p:nvSpPr>
          <p:spPr>
            <a:xfrm>
              <a:off x="8998544" y="3611713"/>
              <a:ext cx="2930698" cy="540847"/>
            </a:xfrm>
            <a:prstGeom prst="rect">
              <a:avLst/>
            </a:prstGeom>
            <a:noFill/>
          </p:spPr>
          <p:txBody>
            <a:bodyPr wrap="square">
              <a:spAutoFit/>
            </a:bodyPr>
            <a:lstStyle/>
            <a:p>
              <a:pPr algn="r"/>
              <a:r>
                <a:rPr lang="en-US" sz="1600" b="1" dirty="0">
                  <a:solidFill>
                    <a:srgbClr val="92D050"/>
                  </a:solidFill>
                </a:rPr>
                <a:t>Not Available</a:t>
              </a:r>
              <a:endParaRPr lang="en-IN" sz="1600" b="1" dirty="0">
                <a:solidFill>
                  <a:srgbClr val="92D050"/>
                </a:solidFill>
              </a:endParaRPr>
            </a:p>
          </p:txBody>
        </p:sp>
      </p:grpSp>
      <p:pic>
        <p:nvPicPr>
          <p:cNvPr id="20" name="Picture 19">
            <a:extLst>
              <a:ext uri="{FF2B5EF4-FFF2-40B4-BE49-F238E27FC236}">
                <a16:creationId xmlns:a16="http://schemas.microsoft.com/office/drawing/2014/main" id="{5BA1A597-8509-224E-FBBF-3786EBBF51C0}"/>
              </a:ext>
            </a:extLst>
          </p:cNvPr>
          <p:cNvPicPr>
            <a:picLocks noChangeAspect="1"/>
          </p:cNvPicPr>
          <p:nvPr/>
        </p:nvPicPr>
        <p:blipFill>
          <a:blip r:embed="rId5"/>
          <a:stretch>
            <a:fillRect/>
          </a:stretch>
        </p:blipFill>
        <p:spPr>
          <a:xfrm>
            <a:off x="0" y="4393113"/>
            <a:ext cx="7903032" cy="2464887"/>
          </a:xfrm>
          <a:prstGeom prst="rect">
            <a:avLst/>
          </a:prstGeom>
        </p:spPr>
      </p:pic>
      <p:grpSp>
        <p:nvGrpSpPr>
          <p:cNvPr id="27" name="Group 26">
            <a:extLst>
              <a:ext uri="{FF2B5EF4-FFF2-40B4-BE49-F238E27FC236}">
                <a16:creationId xmlns:a16="http://schemas.microsoft.com/office/drawing/2014/main" id="{815EED8F-62CF-74DF-971C-90D5D60A662D}"/>
              </a:ext>
            </a:extLst>
          </p:cNvPr>
          <p:cNvGrpSpPr/>
          <p:nvPr/>
        </p:nvGrpSpPr>
        <p:grpSpPr>
          <a:xfrm>
            <a:off x="8092967" y="2073046"/>
            <a:ext cx="3911628" cy="1690004"/>
            <a:chOff x="8195269" y="2073046"/>
            <a:chExt cx="3809325" cy="1526168"/>
          </a:xfrm>
        </p:grpSpPr>
        <p:pic>
          <p:nvPicPr>
            <p:cNvPr id="22" name="Picture 21">
              <a:extLst>
                <a:ext uri="{FF2B5EF4-FFF2-40B4-BE49-F238E27FC236}">
                  <a16:creationId xmlns:a16="http://schemas.microsoft.com/office/drawing/2014/main" id="{0EC0A8D3-2F69-E8C6-C1C2-EBAE5484FCB5}"/>
                </a:ext>
              </a:extLst>
            </p:cNvPr>
            <p:cNvPicPr>
              <a:picLocks noChangeAspect="1"/>
            </p:cNvPicPr>
            <p:nvPr/>
          </p:nvPicPr>
          <p:blipFill>
            <a:blip r:embed="rId6"/>
            <a:stretch>
              <a:fillRect/>
            </a:stretch>
          </p:blipFill>
          <p:spPr>
            <a:xfrm>
              <a:off x="8195269" y="2078822"/>
              <a:ext cx="2764220" cy="1504591"/>
            </a:xfrm>
            <a:prstGeom prst="rect">
              <a:avLst/>
            </a:prstGeom>
          </p:spPr>
        </p:pic>
        <p:pic>
          <p:nvPicPr>
            <p:cNvPr id="24" name="Picture 23">
              <a:extLst>
                <a:ext uri="{FF2B5EF4-FFF2-40B4-BE49-F238E27FC236}">
                  <a16:creationId xmlns:a16="http://schemas.microsoft.com/office/drawing/2014/main" id="{AE236106-9333-708E-089B-5F90374A0270}"/>
                </a:ext>
              </a:extLst>
            </p:cNvPr>
            <p:cNvPicPr>
              <a:picLocks noChangeAspect="1"/>
            </p:cNvPicPr>
            <p:nvPr/>
          </p:nvPicPr>
          <p:blipFill>
            <a:blip r:embed="rId7"/>
            <a:stretch>
              <a:fillRect/>
            </a:stretch>
          </p:blipFill>
          <p:spPr>
            <a:xfrm>
              <a:off x="10959490" y="2375338"/>
              <a:ext cx="1045104" cy="1223876"/>
            </a:xfrm>
            <a:prstGeom prst="rect">
              <a:avLst/>
            </a:prstGeom>
          </p:spPr>
        </p:pic>
        <p:pic>
          <p:nvPicPr>
            <p:cNvPr id="26" name="Picture 25">
              <a:extLst>
                <a:ext uri="{FF2B5EF4-FFF2-40B4-BE49-F238E27FC236}">
                  <a16:creationId xmlns:a16="http://schemas.microsoft.com/office/drawing/2014/main" id="{52A8A98A-BC55-4078-EB6E-2B2228847A9A}"/>
                </a:ext>
              </a:extLst>
            </p:cNvPr>
            <p:cNvPicPr>
              <a:picLocks noChangeAspect="1"/>
            </p:cNvPicPr>
            <p:nvPr/>
          </p:nvPicPr>
          <p:blipFill>
            <a:blip r:embed="rId8"/>
            <a:stretch>
              <a:fillRect/>
            </a:stretch>
          </p:blipFill>
          <p:spPr>
            <a:xfrm>
              <a:off x="10950759" y="2073046"/>
              <a:ext cx="1045105" cy="338840"/>
            </a:xfrm>
            <a:prstGeom prst="rect">
              <a:avLst/>
            </a:prstGeom>
          </p:spPr>
        </p:pic>
      </p:grpSp>
    </p:spTree>
    <p:extLst>
      <p:ext uri="{BB962C8B-B14F-4D97-AF65-F5344CB8AC3E}">
        <p14:creationId xmlns:p14="http://schemas.microsoft.com/office/powerpoint/2010/main" val="360258690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Berlin">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Io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C8D0E50-493A-4FEA-B01D-B1C9C28D9FA5}">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Gallery</Template>
  <TotalTime>577</TotalTime>
  <Words>695</Words>
  <Application>Microsoft Office PowerPoint</Application>
  <PresentationFormat>Widescreen</PresentationFormat>
  <Paragraphs>85</Paragraphs>
  <Slides>16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Aptos</vt:lpstr>
      <vt:lpstr>Arial</vt:lpstr>
      <vt:lpstr>Century Gothic</vt:lpstr>
      <vt:lpstr>Chiller</vt:lpstr>
      <vt:lpstr>Trebuchet MS</vt:lpstr>
      <vt:lpstr>Wingdings 3</vt:lpstr>
      <vt:lpstr>Berlin</vt:lpstr>
      <vt:lpstr>Ion</vt:lpstr>
      <vt:lpstr>Top 1000 IMDb Movies (1920-2020)</vt:lpstr>
      <vt:lpstr>Gross Earnings Analysis</vt:lpstr>
      <vt:lpstr>IMDb Rating Analysis</vt:lpstr>
      <vt:lpstr>Meta score Analysis</vt:lpstr>
      <vt:lpstr>Votes Analysis</vt:lpstr>
      <vt:lpstr>Released Year Analysis</vt:lpstr>
      <vt:lpstr>Released Year Analysis</vt:lpstr>
      <vt:lpstr>Runtime Analysis</vt:lpstr>
      <vt:lpstr>Certificate Analysis by Votes &amp; Gross</vt:lpstr>
      <vt:lpstr>Certificate Category Analysis</vt:lpstr>
      <vt:lpstr>Directors Analysis</vt:lpstr>
      <vt:lpstr>Top Stars Analysis</vt:lpstr>
      <vt:lpstr>Top Lead Stars Analysis</vt:lpstr>
      <vt:lpstr>Genre Analysis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Bikash Gupta</dc:creator>
  <cp:lastModifiedBy>Bikash Gupta</cp:lastModifiedBy>
  <cp:revision>167</cp:revision>
  <dcterms:created xsi:type="dcterms:W3CDTF">2024-09-27T05:42:20Z</dcterms:created>
  <dcterms:modified xsi:type="dcterms:W3CDTF">2024-09-28T04:46:41Z</dcterms:modified>
</cp:coreProperties>
</file>